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3.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6" r:id="rId1"/>
    <p:sldMasterId id="2147484020" r:id="rId2"/>
    <p:sldMasterId id="2147484100" r:id="rId3"/>
    <p:sldMasterId id="2147484193" r:id="rId4"/>
  </p:sldMasterIdLst>
  <p:notesMasterIdLst>
    <p:notesMasterId r:id="rId40"/>
  </p:notesMasterIdLst>
  <p:handoutMasterIdLst>
    <p:handoutMasterId r:id="rId41"/>
  </p:handoutMasterIdLst>
  <p:sldIdLst>
    <p:sldId id="3635" r:id="rId5"/>
    <p:sldId id="3636" r:id="rId6"/>
    <p:sldId id="2142532776" r:id="rId7"/>
    <p:sldId id="2142532863" r:id="rId8"/>
    <p:sldId id="2142532785" r:id="rId9"/>
    <p:sldId id="2142532854" r:id="rId10"/>
    <p:sldId id="2147470398" r:id="rId11"/>
    <p:sldId id="2142532842" r:id="rId12"/>
    <p:sldId id="2142532843" r:id="rId13"/>
    <p:sldId id="2142532844" r:id="rId14"/>
    <p:sldId id="2142532866" r:id="rId15"/>
    <p:sldId id="2142532864" r:id="rId16"/>
    <p:sldId id="2142532867" r:id="rId17"/>
    <p:sldId id="2134805614" r:id="rId18"/>
    <p:sldId id="2142532846" r:id="rId19"/>
    <p:sldId id="10549" r:id="rId20"/>
    <p:sldId id="2076138750" r:id="rId21"/>
    <p:sldId id="2147469778" r:id="rId22"/>
    <p:sldId id="2142532856" r:id="rId23"/>
    <p:sldId id="2142532824" r:id="rId24"/>
    <p:sldId id="2142532822" r:id="rId25"/>
    <p:sldId id="3648" r:id="rId26"/>
    <p:sldId id="528" r:id="rId27"/>
    <p:sldId id="3666" r:id="rId28"/>
    <p:sldId id="3664" r:id="rId29"/>
    <p:sldId id="3668" r:id="rId30"/>
    <p:sldId id="3665" r:id="rId31"/>
    <p:sldId id="3670" r:id="rId32"/>
    <p:sldId id="3672" r:id="rId33"/>
    <p:sldId id="3673" r:id="rId34"/>
    <p:sldId id="3675" r:id="rId35"/>
    <p:sldId id="3676" r:id="rId36"/>
    <p:sldId id="3678" r:id="rId37"/>
    <p:sldId id="2142532775" r:id="rId38"/>
    <p:sldId id="366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A338CF-9612-459E-8822-8B87A3BDABAB}">
          <p14:sldIdLst>
            <p14:sldId id="3635"/>
            <p14:sldId id="3636"/>
          </p14:sldIdLst>
        </p14:section>
        <p14:section name="Why Microsoft" id="{12D3EA95-A350-4A48-A427-63810A9DE837}">
          <p14:sldIdLst/>
        </p14:section>
        <p14:section name="What is Power Platform" id="{4A55D233-4625-4376-B322-74A80F52590E}">
          <p14:sldIdLst>
            <p14:sldId id="2142532776"/>
            <p14:sldId id="2142532863"/>
            <p14:sldId id="2142532785"/>
            <p14:sldId id="2142532854"/>
            <p14:sldId id="2147470398"/>
            <p14:sldId id="2142532842"/>
            <p14:sldId id="2142532843"/>
            <p14:sldId id="2142532844"/>
            <p14:sldId id="2142532866"/>
            <p14:sldId id="2142532864"/>
            <p14:sldId id="2142532867"/>
          </p14:sldIdLst>
        </p14:section>
        <p14:section name="Everyone's platform for low-code transformation" id="{DB2A3226-2C60-4889-959F-A5D222F035F9}">
          <p14:sldIdLst>
            <p14:sldId id="2134805614"/>
            <p14:sldId id="2142532846"/>
            <p14:sldId id="10549"/>
            <p14:sldId id="2076138750"/>
            <p14:sldId id="2147469778"/>
            <p14:sldId id="2142532856"/>
          </p14:sldIdLst>
        </p14:section>
        <p14:section name="Power Platform business impact" id="{02AD4FA4-5B0C-4B57-A334-6F85CC2C3DBC}">
          <p14:sldIdLst>
            <p14:sldId id="2142532824"/>
            <p14:sldId id="2142532822"/>
          </p14:sldIdLst>
        </p14:section>
        <p14:section name="Customer success stories" id="{7D1B3475-B986-4A05-BF19-D6B89D8E00B7}">
          <p14:sldIdLst/>
        </p14:section>
        <p14:section name="Get started" id="{37168A7B-5CF6-4C43-9903-5ED08BC816E7}">
          <p14:sldIdLst>
            <p14:sldId id="3648"/>
            <p14:sldId id="528"/>
            <p14:sldId id="3666"/>
            <p14:sldId id="3664"/>
            <p14:sldId id="3668"/>
            <p14:sldId id="3665"/>
            <p14:sldId id="3670"/>
            <p14:sldId id="3672"/>
            <p14:sldId id="3673"/>
            <p14:sldId id="3675"/>
            <p14:sldId id="3676"/>
            <p14:sldId id="3678"/>
            <p14:sldId id="2142532775"/>
            <p14:sldId id="36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9933FF"/>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AEDF20-B7FE-417A-9C47-05171D25B7B5}" v="12" dt="2022-12-09T05:47:29.1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6" autoAdjust="0"/>
    <p:restoredTop sz="74725" autoAdjust="0"/>
  </p:normalViewPr>
  <p:slideViewPr>
    <p:cSldViewPr snapToGrid="0">
      <p:cViewPr varScale="1">
        <p:scale>
          <a:sx n="84" d="100"/>
          <a:sy n="84" d="100"/>
        </p:scale>
        <p:origin x="156" y="2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12/8/2022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owerapps.microsoft.com/en-us/blog/microsoft-powerapps-learning-resourc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a template for What The Hack lectures.</a:t>
            </a:r>
          </a:p>
          <a:p>
            <a:endParaRPr lang="en-US" dirty="0"/>
          </a:p>
          <a:p>
            <a:r>
              <a:rPr lang="en-US" dirty="0"/>
              <a:t>It is recommended that Coaches deliver mini-lectures ahead of each Challenge that set context for the challenge and introduce &amp; explain any key technologies.</a:t>
            </a:r>
          </a:p>
          <a:p>
            <a:endParaRPr lang="en-US" dirty="0"/>
          </a:p>
          <a:p>
            <a:r>
              <a:rPr lang="en-US" dirty="0"/>
              <a:t>At a minimum, it is handy to have a slide with the key goals of each challenge to display on the screen when running the hack in-person.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There are 300+ connectors that make it easy for application builders to connect to both Microsoft and 3rd party services, from Dynamics 365 to Dropbox. The connectors allow canvas apps and flows to easily use API (application programming interfaces) services without any developer knowledge. Custom connectors can also be configured to allow use of APIs that aren’t covered by the public connectors.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Connectors are essentially proxy wrappers around the application programming interfaces (APIs) provided by services that allow Power Automate, Power Apps and Logic Apps to easily interact with the service. Connectors can be either public or custom. There are currently over 300+ public connectors that can be used by all organizations. Examples of public connectors are Microsoft 365 (formerly Office 365), Common Data Service, Salesforce, SAP and more.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4927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AI Builder is a platform capability that allows easily adding AI to Power Automate, Power Apps and Dynamics 1st Party Apps. This enables makers to automate tasks and predict outcomes without having to involve data scientists. 	</a:t>
            </a: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355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A mature data platform to manage data used by business applications,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is the platform that sits under the Dynamics 365 Sales, Service and Marketing business applications and is offered as a service to the Platform. An initial schema is defined by the Common Data Model.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provides built-in capabilities for business rules, workflows, calculated and rollup fields and more.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secures data using a configurable security model, that offers hierarchical, row level and field level security and auditing capabilities.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The Common Data Service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is a mature data platform used to securely store data for business applications built on Power Apps.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is an abstraction on top of underlying Azure cloud data management services to make it easier to build business applications.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provides not just data storage, but a way to implement business logic that enforces business rules and automation against the data. Data in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is organized as entities, for example account and contact would be two examples of entities. These entities can have relationships that define the business connection between the data stored in an entity. For example, John is the primary contact for Contoso would be expressed as a relationship from account to contact. The security model of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enables data protection down to the field level on individual records. A more thorough discussion of security will be covered in the </a:t>
            </a:r>
            <a:r>
              <a:rPr lang="en-US" sz="1800" b="0" i="0" u="none" strike="noStrike" baseline="0" dirty="0">
                <a:solidFill>
                  <a:srgbClr val="742774"/>
                </a:solidFill>
                <a:latin typeface="Segoe UI" panose="020B0502040204020203" pitchFamily="34" charset="0"/>
              </a:rPr>
              <a:t>security section </a:t>
            </a:r>
            <a:r>
              <a:rPr lang="en-US" sz="1800" b="0" i="0" u="none" strike="noStrike" baseline="0" dirty="0">
                <a:solidFill>
                  <a:srgbClr val="000000"/>
                </a:solidFill>
                <a:latin typeface="Segoe UI" panose="020B0502040204020203" pitchFamily="34" charset="0"/>
              </a:rPr>
              <a:t>of this paper.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databases are created in the context of a Power Platform environment. Each environment can have only a single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database.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databases can be provisioned by you or licensed individuals in your organization to support their custom applications. A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databases is automatically provisioned when a Dynamics 365 Customer Engagement application is added to your tenant. The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language and currency settings cannot be changed afterwards, enterprise organizations that operate in multiple regions should align on a base language and base currency.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44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738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Microsoft Power Platform is an intuitive, extensible platform of low-code tools that empowers all users to collaborate and build transformational solutions. Break up silos and democratize access to technology and data. Surface insights and create flexibility in business processes. Proactively create innovative, scalable solutions. All in the secure, trusted Microsoft Cloud.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With Microsoft Power Platform, you can build solutions on top of legacy systems, cloud-based data or any other data source. You can empower the people closest to the problem — business users, citizen developers — to solve problems themselves by building low-code apps, workflows, data solutions as well as customizations and extensions to M365 and D365. You can also enable professional developers, data scientists, IT teams and others to develop business solutions faster, cheaper and while continuing to use their preferred tools, languages and development environments. With Power Platform everyone, regardless of their technical capability, can work together on the same platform – speaking the same language – to create solutions with a high level of agility.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Not only is Power Platform a turnkey solution that is helping businesses face structural shifts and ensure business continuity, it is empowering businesses to do more with low-code transformation.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186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Microsoft Power Platform, you can easily build low-code productivity solutions in Office 365. Citizen developers and professional developers alike can develop custom solutions that are secure and scalable. Weather in Excel, Outlook or even Teams, creators of all skill levels can leverage the Power Platform to automate tasks, create applications that replace manual or paper based, processes, and other capabilities with Power Platform.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190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With the rise of a remote everything world, Teams has become a major place where work gets done. From collaboration and meetings to ongoing workspaces and communication channels, Teams is the hub of productivity.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Augment with Power BI integration with Teams also.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This integration of Power Platform and Teams, named Project Oakdale, delivers a built-in low code data platform for Microsoft Teams, and provides relational data storage, rich data types, enterprise grade governance, and one-click solution deployment.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Microsoft Teams and the Power Platform is shaping the future of work with low-code apps to run the business. The new functionality enables users to easily build applications and bots directly within Teams, empowering business users to rapidly respond to changing business needs and create custom solutions. With the addition of Project Oakdale, Teams users now have key business data at their fingertips to build new apps that address real business problems—all without ever leaving Teams.</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68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213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Platform extensibility also extends to third party applications and other Microsoft business applications in Dynamics and M365. </a:t>
            </a:r>
          </a:p>
          <a:p>
            <a:endParaRPr lang="en-US" dirty="0"/>
          </a:p>
          <a:p>
            <a:r>
              <a:rPr lang="en-US" dirty="0"/>
              <a:t>With Power Platform, citizen developers and pro developers alike can create UX extensibility, logic extensibility and custom data models across different applications and systems. </a:t>
            </a:r>
          </a:p>
          <a:p>
            <a:endParaRPr lang="en-US" dirty="0"/>
          </a:p>
          <a:p>
            <a:r>
              <a:rPr lang="en-US" dirty="0"/>
              <a:t>You can extend and customize a Dynamics business application to meet the specific needs of your business. You can pull data from Salesforce to develop the solution you need or extend Adobe products based on the specific needs of your business. With 350+ different data connectors and seamless extensibility across common technology workloads, Power Platform offers low-code, high-speed development and customization option across your existing suite of business applications.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7B6DA-C120-417E-B34F-EB3B4FF8A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766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In addition to being a powerful tool for Citizen Developers, Power Platform allows professional developers to leverage the efficiency of low code and the flexibility and resilience of Azure to create rich digital experiences with managed services built for them. </a:t>
            </a:r>
            <a:r>
              <a:rPr lang="en-US" sz="882" b="0" i="0" kern="1200" dirty="0">
                <a:solidFill>
                  <a:schemeClr val="tx1"/>
                </a:solidFill>
                <a:effectLst/>
                <a:latin typeface="Segoe UI" panose="020B0502040204020203" pitchFamily="34" charset="0"/>
                <a:ea typeface="+mn-ea"/>
                <a:cs typeface="+mn-cs"/>
              </a:rPr>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rtl="0" fontAlgn="base"/>
            <a:r>
              <a:rPr lang="en-US" sz="882" b="0" i="0" u="none" strike="noStrike" kern="1200" dirty="0">
                <a:solidFill>
                  <a:schemeClr val="tx1"/>
                </a:solidFill>
                <a:effectLst/>
                <a:latin typeface="Segoe UI" panose="020B0502040204020203" pitchFamily="34" charset="0"/>
                <a:ea typeface="+mn-ea"/>
                <a:cs typeface="+mn-cs"/>
              </a:rPr>
              <a:t>With Power Platform, teams can rapidly create web and mobile frontends or automate workflows using a drag and drop visual designer, no dev environment setup required</a:t>
            </a:r>
            <a:r>
              <a:rPr lang="en-US" sz="882" b="0" i="0" kern="1200" dirty="0">
                <a:solidFill>
                  <a:schemeClr val="tx1"/>
                </a:solidFill>
                <a:effectLst/>
                <a:latin typeface="Segoe UI" panose="020B0502040204020203" pitchFamily="34" charset="0"/>
                <a:ea typeface="+mn-ea"/>
                <a:cs typeface="+mn-cs"/>
              </a:rPr>
              <a:t>​. Professional developers can also l</a:t>
            </a:r>
            <a:r>
              <a:rPr lang="en-US" sz="882" b="0" i="0" u="none" strike="noStrike" kern="1200" dirty="0">
                <a:solidFill>
                  <a:schemeClr val="tx1"/>
                </a:solidFill>
                <a:effectLst/>
                <a:latin typeface="Segoe UI" panose="020B0502040204020203" pitchFamily="34" charset="0"/>
                <a:ea typeface="+mn-ea"/>
                <a:cs typeface="+mn-cs"/>
              </a:rPr>
              <a:t>everage pre-built UX components and can easily add AI capabilities with no ML expertise required. Any user can build and train AI models through a low-code, point-and-click experience in the cloud. </a:t>
            </a:r>
            <a:r>
              <a:rPr lang="en-US" sz="882" b="0" i="0" kern="1200" dirty="0">
                <a:solidFill>
                  <a:schemeClr val="tx1"/>
                </a:solidFill>
                <a:effectLst/>
                <a:latin typeface="Segoe UI" panose="020B0502040204020203" pitchFamily="34" charset="0"/>
                <a:ea typeface="+mn-ea"/>
                <a:cs typeface="+mn-cs"/>
              </a:rPr>
              <a:t>​</a:t>
            </a:r>
          </a:p>
          <a:p>
            <a:pPr rtl="0" fontAlgn="base"/>
            <a:endParaRPr lang="en-US" sz="900" dirty="0"/>
          </a:p>
          <a:p>
            <a:pPr rtl="0" fontAlgn="base"/>
            <a:r>
              <a:rPr lang="en-US" sz="900" dirty="0"/>
              <a:t>Power Platform is a powerful low-code and code-first environment for all developers, enabling faster and cheaper development across the business – ultimately driving more productivity and efficiency.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3222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600"/>
              </a:spcBef>
              <a:spcAft>
                <a:spcPts val="600"/>
              </a:spcAft>
            </a:pPr>
            <a:r>
              <a:rPr lang="en-US" sz="900" b="0" dirty="0">
                <a:effectLst/>
                <a:latin typeface="Segoe UI" panose="020B0502040204020203" pitchFamily="34" charset="0"/>
                <a:ea typeface="DengXian" panose="02010600030101010101" pitchFamily="2" charset="-122"/>
                <a:cs typeface="Arial" panose="020B0604020202020204" pitchFamily="34" charset="0"/>
              </a:rPr>
              <a:t>Microsoft is synonymous with security, and Power Platform is no different. From low-code solutions deployed by individual business users to enterprise-grade apps developed in Azure and Power Platform, everything is secure and governable. </a:t>
            </a:r>
          </a:p>
          <a:p>
            <a:pPr marL="0" marR="0">
              <a:lnSpc>
                <a:spcPct val="107000"/>
              </a:lnSpc>
              <a:spcBef>
                <a:spcPts val="600"/>
              </a:spcBef>
              <a:spcAft>
                <a:spcPts val="600"/>
              </a:spcAft>
            </a:pPr>
            <a:endParaRPr lang="en-US" sz="900" b="0" dirty="0">
              <a:effectLst/>
              <a:latin typeface="Segoe UI" panose="020B0502040204020203"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900" b="0" dirty="0">
                <a:effectLst/>
                <a:latin typeface="Segoe UI" panose="020B0502040204020203" pitchFamily="34" charset="0"/>
                <a:ea typeface="DengXian" panose="02010600030101010101" pitchFamily="2" charset="-122"/>
                <a:cs typeface="Arial" panose="020B0604020202020204" pitchFamily="34" charset="0"/>
              </a:rPr>
              <a:t>Power Platform comes out of the box with data loss prevention policies, Azure Active Directory-enabled security models, manageable and governable environments, and the Power Apps Admin Center where all Power Platform applications can be managed and monitored. </a:t>
            </a:r>
          </a:p>
          <a:p>
            <a:pPr marL="0" marR="0">
              <a:lnSpc>
                <a:spcPct val="107000"/>
              </a:lnSpc>
              <a:spcBef>
                <a:spcPts val="600"/>
              </a:spcBef>
              <a:spcAft>
                <a:spcPts val="600"/>
              </a:spcAft>
            </a:pPr>
            <a:endParaRPr lang="en-US" sz="900" b="0" dirty="0">
              <a:effectLst/>
              <a:latin typeface="Segoe UI" panose="020B0502040204020203"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900" b="0" dirty="0">
                <a:effectLst/>
                <a:latin typeface="Segoe UI" panose="020B0502040204020203" pitchFamily="34" charset="0"/>
                <a:ea typeface="DengXian" panose="02010600030101010101" pitchFamily="2" charset="-122"/>
                <a:cs typeface="Arial" panose="020B0604020202020204" pitchFamily="34" charset="0"/>
              </a:rPr>
              <a:t>On top of this, Power Platform comes with Center of Excellence and governance models that you can deploy in your business to ensure that governance processes are followed and that your business benefits from Power Platform.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1021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409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17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87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184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79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914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93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678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Platform is one of the core pillars that Microsoft is investing in today – receiving major attention and investment throughout the organization and being at the center of all three Microsoft clouds – M355, Azure and D365.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4190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2704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6162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265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129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https://powerapps.microsoft.com/en-us/blog/microsoft-powerapps-learning-resources/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374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Power Platform is a unified platform of low-code tools </a:t>
            </a:r>
            <a:r>
              <a:rPr lang="en-US" sz="900" b="0" spc="-5">
                <a:solidFill>
                  <a:srgbClr val="000002"/>
                </a:solidFill>
                <a:cs typeface="Segoe UI Light"/>
              </a:rPr>
              <a:t>that spans Office </a:t>
            </a:r>
            <a:r>
              <a:rPr lang="en-US" sz="900" b="0">
                <a:solidFill>
                  <a:srgbClr val="000002"/>
                </a:solidFill>
                <a:cs typeface="Segoe UI Light"/>
              </a:rPr>
              <a:t>365, </a:t>
            </a:r>
            <a:r>
              <a:rPr lang="en-US" sz="900" b="0" spc="-5">
                <a:solidFill>
                  <a:srgbClr val="000002"/>
                </a:solidFill>
                <a:cs typeface="Segoe UI Light"/>
              </a:rPr>
              <a:t>Azure, </a:t>
            </a:r>
            <a:r>
              <a:rPr lang="en-US" sz="900" b="0">
                <a:solidFill>
                  <a:srgbClr val="000002"/>
                </a:solidFill>
                <a:cs typeface="Segoe UI Light"/>
              </a:rPr>
              <a:t>Dynamics 365, and </a:t>
            </a:r>
            <a:r>
              <a:rPr lang="en-US" sz="900" b="0" spc="-5">
                <a:solidFill>
                  <a:srgbClr val="000002"/>
                </a:solidFill>
                <a:cs typeface="Segoe UI Light"/>
              </a:rPr>
              <a:t>standalone applications helps you a</a:t>
            </a:r>
            <a:r>
              <a:rPr lang="en-US" sz="900" spc="0"/>
              <a:t>nalyze data, build solutions, automate processes, and create virtual agents to transform your business</a:t>
            </a:r>
            <a:r>
              <a:rPr lang="en-US" sz="900" i="0" spc="0"/>
              <a:t>. Power Platform is a rapid application development platform that enables citizen developers with limited coding abilities to innovate and build new solutions faster in an environment and user experience that feels like PowerPoint and Excel.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i="1" spc="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spc="0"/>
              <a:t>Additionally, Power Platform is a rapid application development and extensibility framework for professional developers. For the professional developer, Power Platform is the rapid application development platform and extensibility platform of choice because it</a:t>
            </a:r>
            <a:r>
              <a:rPr lang="en-US" sz="900" spc="0"/>
              <a:t> seamlessly integrates the high-speed capabilities of low-code tools and prebuilt components with no-cliffs extensibility across Azure and other professional development environments.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spc="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0"/>
              <a:t>Power Platform is a transformative solution because it enables all kinds of developers and employees to collaborate and build solutions – whether no code, low code, or code first.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spc="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463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With Microsoft Power Apps, anyone can quickly build and share low-code apps. Citizen developers and pro developers alike can build low-code apps that modernize processes and solve tough challenges. These solutions help increase agility across your organization and empower your teams to build solutions to everyday problems.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With Microsoft Power Apps, you can leverage prebuilt templates, drag-and-drop simplicity, and quick deployment to allow your citizen developers to build the applications they need with advanced functionality – something that they earlier had to rely on professional developers for.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with Power Apps you can provide your professional developers the tools to seamlessly extend application capabilities with Azure Functions and custom connectors to connect to hundreds of data sources, including pre-built AI components.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Lastly, with Power Apps you can build powerful end-to-end business solutions by connecting Power Apps across the entire Microsoft Power Platform, to Office 365, Dynamics 365, Azure, and hundreds of other apps to drive innovation across your business.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By deploying Power Apps, businesses are reducing app development costs by 74% and increasing overall efficiency using Power Apps as shared in this Total Economic Impact commissioned study for Forrester Consulting in March 2020. https://go.microsoft.com/fwlink/?LinkId=2126953&amp;clcid=0x409</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54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With Microsoft Power Apps, anyone can quickly build and share low-code apps. Citizen developers and pro developers alike can build low-code apps that modernize processes and solve tough challenges. These solutions help increase agility across your organization and empower your teams to build solutions to everyday problems.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With Microsoft Power Apps, you can leverage prebuilt templates, drag-and-drop simplicity, and quick deployment to allow your citizen developers to build the applications they need with advanced functionality – something that they earlier had to rely on professional developers for.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with Power Apps you can provide your professional developers the tools to seamlessly extend application capabilities with Azure Functions and custom connectors to connect to hundreds of data sources, including pre-built AI components.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Lastly, with Power Apps you can build powerful end-to-end business solutions by connecting Power Apps across the entire Microsoft Power Platform, to Office 365, Dynamics 365, Azure, and hundreds of other apps to drive innovation across your business.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By deploying Power Apps, businesses are reducing app development costs by 74% and increasing overall efficiency using Power Apps as shared in this Total Economic Impact commissioned study for Forrester Consulting in March 2020. https://go.microsoft.com/fwlink/?LinkId=2126953&amp;clcid=0x409</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081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takes a new meaning with Power Automate, which enables users to model business processes across your applications and services with an easy to use and efficient Power Platform product.</a:t>
            </a:r>
          </a:p>
          <a:p>
            <a:endParaRPr lang="en-US" dirty="0"/>
          </a:p>
          <a:p>
            <a:r>
              <a:rPr lang="en-US" dirty="0"/>
              <a:t>With Power Automate, citizen developers interacting with legacy applications can create RPA-driven automation solutions that extend and innovate on top of existing legacy systems to modernize legacy business processes.</a:t>
            </a:r>
          </a:p>
          <a:p>
            <a:endParaRPr lang="en-US" dirty="0"/>
          </a:p>
          <a:p>
            <a:r>
              <a:rPr lang="en-US" dirty="0"/>
              <a:t>Users can also automate repeatable, low value-added manual processes and workflows and spend more time on higher value-added work. In short, take care of what’s important and automate the rest.</a:t>
            </a:r>
          </a:p>
          <a:p>
            <a:endParaRPr lang="en-US" dirty="0"/>
          </a:p>
          <a:p>
            <a:r>
              <a:rPr lang="en-US" dirty="0"/>
              <a:t>Whether it is building time-saving workflows like setting automatic reminders for past due tasks or moving business data between systems on a schedule, Power Automate allows you to streamline repetitive tasks and paperless processes and turn outdated into automated.</a:t>
            </a:r>
          </a:p>
          <a:p>
            <a:endParaRPr lang="en-US" dirty="0"/>
          </a:p>
          <a:p>
            <a:r>
              <a:rPr lang="en-US" dirty="0"/>
              <a:t>Seamless integration using hundred of prebuilt connectors helps you save time and boost productivity and empowers everyone to build secure workflows with a low-code, no-code guided experience to automate routine tasks with robotic process automation (RPA).</a:t>
            </a:r>
          </a:p>
          <a:p>
            <a:endParaRPr lang="en-US" dirty="0"/>
          </a:p>
          <a:p>
            <a:r>
              <a:rPr lang="en-US" dirty="0"/>
              <a:t>In short, drive business transformation with Power Automate and reduce development costs and increase overall efficiency of your workforce. The Total Economic Impact study conducted by Forrester Consulting in April 2020 found that increased automation reduced time-to-market by as much as 33% in surveyed companies.</a:t>
            </a:r>
          </a:p>
          <a:p>
            <a:r>
              <a:rPr lang="en-US" dirty="0"/>
              <a:t>https://info.microsoft.com/ww-landing-forrester-TEI-of-power-automate.html</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12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4400" b="0" i="0" u="none" strike="noStrike" baseline="0" dirty="0">
                <a:solidFill>
                  <a:srgbClr val="000000"/>
                </a:solidFill>
                <a:latin typeface="Segoe UI" panose="020B0502040204020203" pitchFamily="34" charset="0"/>
              </a:rPr>
              <a:t>Not all workers across teams are equipped with the skills to understand data and discover actionable insights hidden in your data that can drive business results. Microsoft Power BI enables you to create a data-driven culture where everyone in your organization can make confident decisions  with real-time analytics.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44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4400" b="0" i="0" u="none" strike="noStrike" baseline="0" dirty="0">
                <a:solidFill>
                  <a:srgbClr val="000000"/>
                </a:solidFill>
                <a:latin typeface="Segoe UI" panose="020B0502040204020203" pitchFamily="34" charset="0"/>
              </a:rPr>
              <a:t>Power BI offers capabilities to help you discover and explore insights from your data including automated machine learning for predictive modelling, new AI visualizations with decomposition trees for detailed root cause analysis drill downs, and easier ways for everyone to interact with their data using the new Q&amp;A visualization. 	</a:t>
            </a:r>
          </a:p>
          <a:p>
            <a:endParaRPr lang="en-US" sz="1800" dirty="0"/>
          </a:p>
          <a:p>
            <a:r>
              <a:rPr lang="en-US" sz="1800" dirty="0"/>
              <a:t>With Power BI, you can reduce added costs, complexity, and security risks of multiple solutions with an analytics platform that scales across your organization.</a:t>
            </a:r>
          </a:p>
          <a:p>
            <a:endParaRPr lang="en-US" sz="1800" dirty="0"/>
          </a:p>
          <a:p>
            <a:r>
              <a:rPr lang="en-US" sz="1800" dirty="0"/>
              <a:t>Hundreds of data visualizations, built-in AI capabilities, and prebuilt custom data connectors help team members create real-time dashboards and interactive reports leveraging familiar tools such as PowerPoint and Excel.</a:t>
            </a:r>
          </a:p>
          <a:p>
            <a:endParaRPr lang="en-US" sz="1800" dirty="0"/>
          </a:p>
          <a:p>
            <a:r>
              <a:rPr lang="en-US" sz="1800" dirty="0"/>
              <a:t>With Power BI, you empower everyone with the tools to be a data hero, finding and sharing transformative insights that impact your business. The Total Economic Impact report by Forrester Consulting explores how organizations capture a 366% return on investment, leveraging Power BI. https://go.microsoft.com/fwlink/?LinkId=2133415&amp;clcid=0x409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574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Segoe UI" panose="020B0502040204020203" pitchFamily="34" charset="0"/>
              </a:rPr>
              <a:t>Easily building intelligent chatbots is accessible and doable for more than just professional developers with advanced technical knowledge. Microsoft Power Virtual Agents empowers everyone to do it easily, no coding required.</a:t>
            </a:r>
          </a:p>
          <a:p>
            <a:endParaRPr lang="en-US" sz="1800" b="0" i="0" u="none" strike="noStrike" baseline="0" dirty="0">
              <a:solidFill>
                <a:srgbClr val="000000"/>
              </a:solidFill>
              <a:latin typeface="Segoe UI" panose="020B0502040204020203" pitchFamily="34" charset="0"/>
            </a:endParaRPr>
          </a:p>
          <a:p>
            <a:r>
              <a:rPr lang="en-US" sz="1800" b="0" i="0" u="none" strike="noStrike" baseline="0" dirty="0">
                <a:solidFill>
                  <a:srgbClr val="000000"/>
                </a:solidFill>
                <a:latin typeface="Segoe UI" panose="020B0502040204020203" pitchFamily="34" charset="0"/>
              </a:rPr>
              <a:t>Power Virtual Agents empowers teams to easily create powerful bots using a guided, no-code graphical interface without the need for data scientists or developers. It eliminates the gap between the subject matter experts and the development teams building the bots, and the long latency between teams recognizing an issue and updating the bot to address it. </a:t>
            </a:r>
          </a:p>
          <a:p>
            <a:endParaRPr lang="en-US" sz="1800" b="0" i="0" u="none" strike="noStrike" baseline="0" dirty="0">
              <a:solidFill>
                <a:srgbClr val="000000"/>
              </a:solidFill>
              <a:latin typeface="Segoe UI" panose="020B0502040204020203" pitchFamily="34" charset="0"/>
            </a:endParaRPr>
          </a:p>
          <a:p>
            <a:r>
              <a:rPr lang="en-US" sz="1800" b="0" i="0" u="none" strike="noStrike" baseline="0" dirty="0">
                <a:solidFill>
                  <a:srgbClr val="000000"/>
                </a:solidFill>
                <a:latin typeface="Segoe UI" panose="020B0502040204020203" pitchFamily="34" charset="0"/>
              </a:rPr>
              <a:t>Chatbots can easily be integrated with the products and services teams use on a daily basis. Team members can choose from hundreds of prebuilt connectors, build custom workflows using Power Automate or even create complex scenarios using Microsoft Bot framework.</a:t>
            </a:r>
          </a:p>
          <a:p>
            <a:endParaRPr lang="en-US" sz="1800" b="0" i="0" u="none" strike="noStrike" baseline="0" dirty="0">
              <a:solidFill>
                <a:srgbClr val="000000"/>
              </a:solidFill>
              <a:latin typeface="Segoe UI" panose="020B0502040204020203" pitchFamily="34" charset="0"/>
            </a:endParaRPr>
          </a:p>
          <a:p>
            <a:r>
              <a:rPr lang="en-US" sz="1800" b="0" i="0" u="none" strike="noStrike" baseline="0" dirty="0">
                <a:solidFill>
                  <a:srgbClr val="000000"/>
                </a:solidFill>
                <a:latin typeface="Segoe UI" panose="020B0502040204020203" pitchFamily="34" charset="0"/>
              </a:rPr>
              <a:t>Drive organizational productivity with Power Virtual Agents and reduce operational burden on HR and helpdesk. A commissioned study conducted by Forrester Consulting, June 2020, found that use of bots to handle employee questions reduces the number of IT and HR support tickets by 10% to 15%. https://go.microsoft.com/fwlink/?LinkId=2142077&amp;clcid=0x409</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129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4.xml"/><Relationship Id="rId4" Type="http://schemas.openxmlformats.org/officeDocument/2006/relationships/image" Target="../media/image33.jpeg"/></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12/8/2022</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12/8/2022</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72655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12032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8709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350711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9702677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4412212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47175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15525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72772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21456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12/8/2022</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35354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335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88056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2128747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155387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4881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530299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94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420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551751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05041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556572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42474853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1875610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6466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94100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82172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303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670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4828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5776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6496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67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96287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8531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051432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77794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883357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054" y="598428"/>
            <a:ext cx="620850" cy="424248"/>
          </a:xfrm>
          <a:prstGeom prst="rect">
            <a:avLst/>
          </a:prstGeom>
        </p:spPr>
      </p:pic>
    </p:spTree>
    <p:extLst>
      <p:ext uri="{BB962C8B-B14F-4D97-AF65-F5344CB8AC3E}">
        <p14:creationId xmlns:p14="http://schemas.microsoft.com/office/powerpoint/2010/main" val="121033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24502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25647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697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78996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29978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1321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598497" y="593302"/>
            <a:ext cx="628688" cy="477610"/>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916564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1731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14197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9077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0125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31402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525" y="479781"/>
            <a:ext cx="702706" cy="702706"/>
          </a:xfrm>
          <a:prstGeom prst="rect">
            <a:avLst/>
          </a:prstGeom>
        </p:spPr>
      </p:pic>
    </p:spTree>
    <p:extLst>
      <p:ext uri="{BB962C8B-B14F-4D97-AF65-F5344CB8AC3E}">
        <p14:creationId xmlns:p14="http://schemas.microsoft.com/office/powerpoint/2010/main" val="2017117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08264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8717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5868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503617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0383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8508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1786" y="453929"/>
            <a:ext cx="676656" cy="676656"/>
          </a:xfrm>
          <a:prstGeom prst="rect">
            <a:avLst/>
          </a:prstGeom>
        </p:spPr>
      </p:pic>
    </p:spTree>
    <p:extLst>
      <p:ext uri="{BB962C8B-B14F-4D97-AF65-F5344CB8AC3E}">
        <p14:creationId xmlns:p14="http://schemas.microsoft.com/office/powerpoint/2010/main" val="1531575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054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7484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181294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345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31688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524355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19528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231739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37980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Section title photo">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bg2"/>
                </a:soli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17423336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025994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Center + Subhea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D4ECD-FDF4-8746-BFDA-AC8BFB1A2280}"/>
              </a:ext>
            </a:extLst>
          </p:cNvPr>
          <p:cNvSpPr>
            <a:spLocks noGrp="1"/>
          </p:cNvSpPr>
          <p:nvPr>
            <p:ph type="title"/>
          </p:nvPr>
        </p:nvSpPr>
        <p:spPr>
          <a:xfrm>
            <a:off x="457200" y="457200"/>
            <a:ext cx="11273883" cy="504670"/>
          </a:xfrm>
        </p:spPr>
        <p:txBody>
          <a:bodyPr lIns="0" rIns="0" anchor="t" anchorCtr="0">
            <a:normAutofit/>
          </a:bodyPr>
          <a:lstStyle>
            <a:lvl1pPr algn="ctr">
              <a:defRPr sz="2800" b="1" i="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53572F15-D398-984B-89CA-37B63DF23C90}"/>
              </a:ext>
            </a:extLst>
          </p:cNvPr>
          <p:cNvSpPr>
            <a:spLocks noGrp="1"/>
          </p:cNvSpPr>
          <p:nvPr>
            <p:ph type="body" sz="quarter" idx="10" hasCustomPrompt="1"/>
          </p:nvPr>
        </p:nvSpPr>
        <p:spPr>
          <a:xfrm>
            <a:off x="457200" y="961870"/>
            <a:ext cx="11274425" cy="341313"/>
          </a:xfrm>
        </p:spPr>
        <p:txBody>
          <a:bodyPr>
            <a:noAutofit/>
          </a:bodyPr>
          <a:lstStyle>
            <a:lvl1pPr marL="0" indent="0" algn="ctr">
              <a:buFontTx/>
              <a:buNone/>
              <a:defRPr sz="2000" b="0" i="0">
                <a:solidFill>
                  <a:schemeClr val="tx1"/>
                </a:solidFill>
                <a:latin typeface="Segoe UI Light" panose="020B0502040204020203" pitchFamily="34" charset="0"/>
                <a:cs typeface="Segoe UI Light" panose="020B0502040204020203" pitchFamily="34" charset="0"/>
              </a:defRPr>
            </a:lvl1pPr>
          </a:lstStyle>
          <a:p>
            <a:pPr lvl="0"/>
            <a:r>
              <a:rPr lang="en-US"/>
              <a:t>Add Subhead text here</a:t>
            </a:r>
          </a:p>
        </p:txBody>
      </p:sp>
    </p:spTree>
    <p:extLst>
      <p:ext uri="{BB962C8B-B14F-4D97-AF65-F5344CB8AC3E}">
        <p14:creationId xmlns:p14="http://schemas.microsoft.com/office/powerpoint/2010/main" val="7919033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11802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8715253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Power Platform</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4098" name="Picture 2" descr="C:\Users\ERMCCH~1.RED\AppData\Local\Temp\SNAGHTML998e8ee.PNG">
            <a:extLst>
              <a:ext uri="{FF2B5EF4-FFF2-40B4-BE49-F238E27FC236}">
                <a16:creationId xmlns:a16="http://schemas.microsoft.com/office/drawing/2014/main" id="{A6602489-3011-4EA7-BB15-8C4AE20C06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97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024977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a:t>Power Platform</a:t>
            </a:r>
            <a:br>
              <a:rPr lang="en-US"/>
            </a:br>
            <a:r>
              <a:rPr lang="en-US"/>
              <a:t>title or event name</a:t>
            </a:r>
          </a:p>
        </p:txBody>
      </p:sp>
      <p:pic>
        <p:nvPicPr>
          <p:cNvPr id="5" name="Picture 2" descr="C:\Users\ERMCCH~1.RED\AppData\Local\Temp\SNAGHTML99a6638.PNG">
            <a:extLst>
              <a:ext uri="{FF2B5EF4-FFF2-40B4-BE49-F238E27FC236}">
                <a16:creationId xmlns:a16="http://schemas.microsoft.com/office/drawing/2014/main" id="{63557BD8-00A2-412E-A9D8-F276E5926E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777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Platform</a:t>
            </a:r>
            <a:br>
              <a:rPr lang="en-US"/>
            </a:br>
            <a:r>
              <a:rPr lang="en-US"/>
              <a:t>title or event name</a:t>
            </a:r>
          </a:p>
        </p:txBody>
      </p:sp>
      <p:pic>
        <p:nvPicPr>
          <p:cNvPr id="8" name="Picture 2" descr="C:\Users\ERMCCH~1.RED\AppData\Local\Temp\SNAGHTML99a6638.PNG">
            <a:extLst>
              <a:ext uri="{FF2B5EF4-FFF2-40B4-BE49-F238E27FC236}">
                <a16:creationId xmlns:a16="http://schemas.microsoft.com/office/drawing/2014/main" id="{3DAFAB31-E658-4117-879D-B44476EE602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395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6F2D52C3-8628-4DEA-9C68-192B89F6D0E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432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5430FD9E-D172-4E03-BA10-BEBEFF2489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856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86959138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50316"/>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10812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80217077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99947376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58254640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8362608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720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22042638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6953658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2982789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a:t>Section title</a:t>
            </a:r>
          </a:p>
        </p:txBody>
      </p:sp>
    </p:spTree>
    <p:extLst>
      <p:ext uri="{BB962C8B-B14F-4D97-AF65-F5344CB8AC3E}">
        <p14:creationId xmlns:p14="http://schemas.microsoft.com/office/powerpoint/2010/main" val="1172678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701637"/>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301770"/>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53051895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60845143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57553796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4399308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12090295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492091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6950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94057297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5" name="Picture 2" descr="C:\Users\ERMCCH~1.RED\AppData\Local\Temp\SNAGHTML998e8ee.PNG">
            <a:extLst>
              <a:ext uri="{FF2B5EF4-FFF2-40B4-BE49-F238E27FC236}">
                <a16:creationId xmlns:a16="http://schemas.microsoft.com/office/drawing/2014/main" id="{8A34CBCA-72C2-46D9-9F6E-4710FA6CF6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439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descr="A person sitting in a chair using a computer&#10;&#10;Description generated with very high confidence">
            <a:extLst>
              <a:ext uri="{FF2B5EF4-FFF2-40B4-BE49-F238E27FC236}">
                <a16:creationId xmlns:a16="http://schemas.microsoft.com/office/drawing/2014/main" id="{9BAE192A-C5EF-4271-BBAF-90FB3C55F4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7"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2" strike="noStrike" spc="-147" baseline="0">
                <a:solidFill>
                  <a:schemeClr val="bg2"/>
                </a:solidFill>
              </a:defRPr>
            </a:lvl1pPr>
          </a:lstStyle>
          <a:p>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6998660-92FE-470C-B289-97A0383F26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8838"/>
          <a:stretch/>
        </p:blipFill>
        <p:spPr>
          <a:xfrm>
            <a:off x="259398" y="6073963"/>
            <a:ext cx="1399923" cy="713420"/>
          </a:xfrm>
          <a:prstGeom prst="rect">
            <a:avLst/>
          </a:prstGeom>
        </p:spPr>
      </p:pic>
    </p:spTree>
    <p:extLst>
      <p:ext uri="{BB962C8B-B14F-4D97-AF65-F5344CB8AC3E}">
        <p14:creationId xmlns:p14="http://schemas.microsoft.com/office/powerpoint/2010/main" val="2199474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9"/>
            <a:ext cx="9144000" cy="55041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56875480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06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32384"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1485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963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8" y="1922805"/>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3968" indent="0">
              <a:buNone/>
              <a:defRPr/>
            </a:lvl2pPr>
            <a:lvl3pPr marL="447935" indent="0">
              <a:buNone/>
              <a:defRPr/>
            </a:lvl3pPr>
            <a:lvl4pPr marL="671903" indent="0">
              <a:buNone/>
              <a:defRPr/>
            </a:lvl4pPr>
            <a:lvl5pPr marL="89587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521331"/>
          </a:xfrm>
        </p:spPr>
        <p:txBody>
          <a:bodyPr lIns="0" tIns="0" rIns="0" bIns="0"/>
          <a:lstStyle>
            <a:lvl1pPr marL="279959" indent="-279959">
              <a:lnSpc>
                <a:spcPts val="1765"/>
              </a:lnSpc>
              <a:spcBef>
                <a:spcPts val="0"/>
              </a:spcBef>
              <a:buFont typeface="Arial" panose="020B0604020202020204" pitchFamily="34" charset="0"/>
              <a:buChar char="•"/>
              <a:defRPr sz="1369" b="0" i="0" spc="0">
                <a:gradFill>
                  <a:gsLst>
                    <a:gs pos="0">
                      <a:schemeClr val="tx1"/>
                    </a:gs>
                    <a:gs pos="100000">
                      <a:schemeClr val="tx1"/>
                    </a:gs>
                  </a:gsLst>
                  <a:lin ang="5400000" scaled="1"/>
                </a:gradFill>
                <a:latin typeface="+mn-lt"/>
              </a:defRPr>
            </a:lvl1pPr>
            <a:lvl2pPr marL="0" indent="0">
              <a:lnSpc>
                <a:spcPts val="1765"/>
              </a:lnSpc>
              <a:spcBef>
                <a:spcPts val="0"/>
              </a:spcBef>
              <a:buNone/>
              <a:defRPr sz="1369">
                <a:solidFill>
                  <a:schemeClr val="tx1"/>
                </a:solidFill>
              </a:defRPr>
            </a:lvl2pPr>
            <a:lvl3pPr marL="447935" indent="0">
              <a:buNone/>
              <a:defRPr/>
            </a:lvl3pPr>
            <a:lvl4pPr marL="671903" indent="0">
              <a:buNone/>
              <a:defRPr/>
            </a:lvl4pPr>
            <a:lvl5pPr marL="89587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7" y="620429"/>
            <a:ext cx="11306469" cy="749772"/>
          </a:xfrm>
        </p:spPr>
        <p:txBody>
          <a:bodyPr tIns="0"/>
          <a:lstStyle>
            <a:lvl1pPr>
              <a:lnSpc>
                <a:spcPts val="3134"/>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4226926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us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1"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0" name="Picture Placeholder 144"/>
          <p:cNvSpPr>
            <a:spLocks noGrp="1"/>
          </p:cNvSpPr>
          <p:nvPr>
            <p:ph type="pic" sz="quarter" idx="36" hasCustomPrompt="1"/>
          </p:nvPr>
        </p:nvSpPr>
        <p:spPr>
          <a:xfrm>
            <a:off x="202502" y="5780179"/>
            <a:ext cx="2064635" cy="834378"/>
          </a:xfrm>
          <a:prstGeom prst="rect">
            <a:avLst/>
          </a:prstGeom>
        </p:spPr>
        <p:txBody>
          <a:bodyPr anchor="ctr" anchorCtr="0">
            <a:noAutofit/>
          </a:bodyPr>
          <a:lstStyle>
            <a:lvl1pPr marL="0" indent="0" algn="ctr">
              <a:buNone/>
              <a:defRPr sz="1567">
                <a:gradFill>
                  <a:gsLst>
                    <a:gs pos="0">
                      <a:schemeClr val="tx2"/>
                    </a:gs>
                    <a:gs pos="100000">
                      <a:schemeClr val="tx2"/>
                    </a:gs>
                  </a:gsLst>
                  <a:lin ang="5400000" scaled="1"/>
                </a:gradFill>
              </a:defRPr>
            </a:lvl1pPr>
          </a:lstStyle>
          <a:p>
            <a:r>
              <a:rPr lang="en-US"/>
              <a:t>Drag logo here</a:t>
            </a:r>
          </a:p>
        </p:txBody>
      </p: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69879" y="3304609"/>
            <a:ext cx="3532852" cy="1205506"/>
          </a:xfrm>
        </p:spPr>
        <p:txBody>
          <a:bodyPr/>
          <a:lstStyle>
            <a:lvl1pPr>
              <a:spcAft>
                <a:spcPts val="588"/>
              </a:spcAft>
              <a:defRPr sz="1307" i="1">
                <a:gradFill>
                  <a:gsLst>
                    <a:gs pos="0">
                      <a:schemeClr val="tx1"/>
                    </a:gs>
                    <a:gs pos="100000">
                      <a:schemeClr val="tx1"/>
                    </a:gs>
                  </a:gsLst>
                  <a:lin ang="5400000" scaled="1"/>
                </a:gradFill>
              </a:defRPr>
            </a:lvl1pPr>
            <a:lvl2pPr>
              <a:spcBef>
                <a:spcPts val="0"/>
              </a:spcBef>
              <a:spcAft>
                <a:spcPts val="490"/>
              </a:spcAft>
              <a:defRPr sz="980" i="1" cap="none" baseline="0">
                <a:gradFill>
                  <a:gsLst>
                    <a:gs pos="0">
                      <a:schemeClr val="tx1"/>
                    </a:gs>
                    <a:gs pos="100000">
                      <a:schemeClr val="tx1"/>
                    </a:gs>
                  </a:gsLst>
                  <a:lin ang="5400000" scaled="1"/>
                </a:gradFill>
              </a:defRPr>
            </a:lvl2pPr>
            <a:lvl3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3pPr>
            <a:lvl4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4pPr>
            <a:lvl5pPr>
              <a:spcBef>
                <a:spcPts val="0"/>
              </a:spcBef>
              <a:spcAft>
                <a:spcPts val="490"/>
              </a:spcAft>
              <a:defRPr lang="en-US" sz="85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03344" y="3344470"/>
            <a:ext cx="8006095" cy="1790371"/>
          </a:xfrm>
        </p:spPr>
        <p:txBody>
          <a:bodyPr/>
          <a:lstStyle>
            <a:lvl1pPr>
              <a:spcAft>
                <a:spcPts val="588"/>
              </a:spcAft>
              <a:defRPr>
                <a:gradFill>
                  <a:gsLst>
                    <a:gs pos="0">
                      <a:schemeClr val="tx1"/>
                    </a:gs>
                    <a:gs pos="100000">
                      <a:schemeClr val="tx1"/>
                    </a:gs>
                  </a:gsLst>
                  <a:lin ang="5400000" scaled="1"/>
                </a:gradFill>
              </a:defRPr>
            </a:lvl1pPr>
            <a:lvl2pPr>
              <a:spcAft>
                <a:spcPts val="588"/>
              </a:spcAft>
              <a:defRPr>
                <a:gradFill>
                  <a:gsLst>
                    <a:gs pos="0">
                      <a:schemeClr val="tx1"/>
                    </a:gs>
                    <a:gs pos="100000">
                      <a:schemeClr val="tx1"/>
                    </a:gs>
                  </a:gsLst>
                  <a:lin ang="5400000" scaled="1"/>
                </a:gradFill>
              </a:defRPr>
            </a:lvl2pPr>
            <a:lvl3pPr>
              <a:spcAft>
                <a:spcPts val="588"/>
              </a:spcAft>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sz="1143" b="0">
                <a:gradFill>
                  <a:gsLst>
                    <a:gs pos="0">
                      <a:schemeClr val="tx1"/>
                    </a:gs>
                    <a:gs pos="100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7568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4535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12/8/2022</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137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1277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79"/>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pic>
        <p:nvPicPr>
          <p:cNvPr id="8" name="Picture 2" descr="C:\Users\ERMCCH~1.RED\AppData\Local\Temp\SNAGHTML998e8ee.PNG">
            <a:extLst>
              <a:ext uri="{FF2B5EF4-FFF2-40B4-BE49-F238E27FC236}">
                <a16:creationId xmlns:a16="http://schemas.microsoft.com/office/drawing/2014/main" id="{941C3A45-C533-44C3-AD00-158CECDB46F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34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9" name="Footer-slide#"/>
          <p:cNvSpPr>
            <a:spLocks noGrp="1"/>
          </p:cNvSpPr>
          <p:nvPr>
            <p:ph type="sldNum" sz="quarter" idx="12"/>
          </p:nvPr>
        </p:nvSpPr>
        <p:spPr>
          <a:xfrm>
            <a:off x="11501329" y="6526759"/>
            <a:ext cx="337073" cy="129203"/>
          </a:xfrm>
          <a:prstGeom prst="rect">
            <a:avLst/>
          </a:prstGeom>
        </p:spPr>
        <p:txBody>
          <a:bodyPr lIns="0" tIns="0" rIns="136044" bIns="0">
            <a:spAutoFit/>
          </a:bodyPr>
          <a:lstStyle>
            <a:lvl1pPr algn="r">
              <a:lnSpc>
                <a:spcPct val="90000"/>
              </a:lnSpc>
              <a:defRPr sz="933">
                <a:solidFill>
                  <a:schemeClr val="bg1"/>
                </a:solidFill>
                <a:latin typeface="+mj-lt"/>
              </a:defRPr>
            </a:lvl1pPr>
          </a:lstStyle>
          <a:p>
            <a:pPr defTabSz="1218177"/>
            <a:fld id="{B6F15528-21DE-4FAA-801E-634DDDAF4B2B}" type="slidenum">
              <a:rPr lang="en-US" smtClean="0">
                <a:solidFill>
                  <a:srgbClr val="FFFFFF"/>
                </a:solidFill>
              </a:rPr>
              <a:pPr defTabSz="1218177"/>
              <a:t>‹#›</a:t>
            </a:fld>
            <a:endParaRPr lang="en-US">
              <a:solidFill>
                <a:srgbClr val="FFFFFF"/>
              </a:solidFill>
            </a:endParaRPr>
          </a:p>
        </p:txBody>
      </p:sp>
      <p:sp>
        <p:nvSpPr>
          <p:cNvPr id="11" name="Footer-Microsoft Confidential"/>
          <p:cNvSpPr txBox="1"/>
          <p:nvPr/>
        </p:nvSpPr>
        <p:spPr>
          <a:xfrm>
            <a:off x="5122914" y="6526726"/>
            <a:ext cx="1946181" cy="129203"/>
          </a:xfrm>
          <a:prstGeom prst="rect">
            <a:avLst/>
          </a:prstGeom>
          <a:noFill/>
        </p:spPr>
        <p:txBody>
          <a:bodyPr wrap="square" lIns="0" tIns="0" rIns="0" bIns="0" rtlCol="0">
            <a:spAutoFit/>
          </a:bodyPr>
          <a:lstStyle/>
          <a:p>
            <a:pPr algn="ctr" defTabSz="1218177">
              <a:lnSpc>
                <a:spcPct val="90000"/>
              </a:lnSpc>
            </a:pPr>
            <a:r>
              <a:rPr lang="en-US" sz="933">
                <a:gradFill>
                  <a:gsLst>
                    <a:gs pos="0">
                      <a:srgbClr val="FFFFFF"/>
                    </a:gs>
                    <a:gs pos="80000">
                      <a:srgbClr val="FFFFFF"/>
                    </a:gs>
                  </a:gsLst>
                  <a:lin ang="5400000" scaled="0"/>
                </a:gradFill>
                <a:latin typeface="Segoe UI Light"/>
              </a:rPr>
              <a:t>Microsoft Confidential</a:t>
            </a:r>
          </a:p>
        </p:txBody>
      </p:sp>
    </p:spTree>
    <p:extLst>
      <p:ext uri="{BB962C8B-B14F-4D97-AF65-F5344CB8AC3E}">
        <p14:creationId xmlns:p14="http://schemas.microsoft.com/office/powerpoint/2010/main" val="161135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88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dark">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9687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7833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7833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74486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747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5"/>
            <a:ext cx="11339774" cy="1253348"/>
          </a:xfrm>
        </p:spPr>
        <p:txBody>
          <a:bodyPr wrap="square" lIns="0" tIns="0" rIns="0" bIns="0">
            <a:spAutoFit/>
          </a:bodyPr>
          <a:lstStyle>
            <a:lvl1pPr marL="0" indent="0">
              <a:lnSpc>
                <a:spcPct val="90000"/>
              </a:lnSpc>
              <a:spcBef>
                <a:spcPts val="0"/>
              </a:spcBef>
              <a:spcAft>
                <a:spcPts val="1272"/>
              </a:spcAft>
              <a:buNone/>
              <a:defRPr sz="2549" b="0" i="0">
                <a:solidFill>
                  <a:srgbClr val="000000"/>
                </a:solidFill>
                <a:latin typeface="+mn-lt"/>
              </a:defRPr>
            </a:lvl1pPr>
            <a:lvl2pPr marL="224011" indent="0">
              <a:lnSpc>
                <a:spcPct val="90000"/>
              </a:lnSpc>
              <a:spcBef>
                <a:spcPts val="0"/>
              </a:spcBef>
              <a:spcAft>
                <a:spcPts val="1272"/>
              </a:spcAft>
              <a:buNone/>
              <a:defRPr sz="1961">
                <a:solidFill>
                  <a:srgbClr val="000000"/>
                </a:solidFill>
              </a:defRPr>
            </a:lvl2pPr>
            <a:lvl3pPr marL="448021" indent="0">
              <a:spcBef>
                <a:spcPts val="0"/>
              </a:spcBef>
              <a:spcAft>
                <a:spcPts val="1272"/>
              </a:spcAft>
              <a:buNone/>
              <a:defRPr sz="1961">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93969047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7" name="Picture 2" descr="C:\Users\ERMCCH~1.RED\AppData\Local\Temp\SNAGHTML99a6638.PNG">
            <a:extLst>
              <a:ext uri="{FF2B5EF4-FFF2-40B4-BE49-F238E27FC236}">
                <a16:creationId xmlns:a16="http://schemas.microsoft.com/office/drawing/2014/main" id="{547787FF-82DC-4846-8B84-31E70FE890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17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7664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736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96325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180913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6101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74830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06740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09514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8749628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4998703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9101985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12/8/2022</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17437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00337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77157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91224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47299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04419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71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1912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425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951491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4642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12/8/2022</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2665725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557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547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86704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562828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38606075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9566772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0164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86133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260824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12/8/2022</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9856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pc="0">
                <a:solidFill>
                  <a:schemeClr val="tx1"/>
                </a:solidFill>
              </a:defRPr>
            </a:lvl1p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5767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vic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22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54410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869028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24276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7284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7017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10533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04269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12/8/2022</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1689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054" y="598428"/>
            <a:ext cx="620850" cy="424248"/>
          </a:xfrm>
          <a:prstGeom prst="rect">
            <a:avLst/>
          </a:prstGeom>
        </p:spPr>
      </p:pic>
    </p:spTree>
    <p:extLst>
      <p:ext uri="{BB962C8B-B14F-4D97-AF65-F5344CB8AC3E}">
        <p14:creationId xmlns:p14="http://schemas.microsoft.com/office/powerpoint/2010/main" val="1811762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18936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17482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40246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4537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176112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598497" y="593302"/>
            <a:ext cx="628688" cy="477610"/>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83158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09963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15946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12/8/2022</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726714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4321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668116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525" y="479781"/>
            <a:ext cx="702706" cy="702706"/>
          </a:xfrm>
          <a:prstGeom prst="rect">
            <a:avLst/>
          </a:prstGeom>
        </p:spPr>
      </p:pic>
    </p:spTree>
    <p:extLst>
      <p:ext uri="{BB962C8B-B14F-4D97-AF65-F5344CB8AC3E}">
        <p14:creationId xmlns:p14="http://schemas.microsoft.com/office/powerpoint/2010/main" val="486856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4338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53197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353802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110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179214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1786" y="453929"/>
            <a:ext cx="676656" cy="676656"/>
          </a:xfrm>
          <a:prstGeom prst="rect">
            <a:avLst/>
          </a:prstGeom>
        </p:spPr>
      </p:pic>
    </p:spTree>
    <p:extLst>
      <p:ext uri="{BB962C8B-B14F-4D97-AF65-F5344CB8AC3E}">
        <p14:creationId xmlns:p14="http://schemas.microsoft.com/office/powerpoint/2010/main" val="199109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12/8/2022</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20577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83770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672697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09938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899072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290184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9752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237435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1A52-F014-43C5-B484-041BC0FB4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11F2F-7DF7-464E-98E6-2B2B4CBC98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0880C-BA3A-4EFF-95D0-797D475514B7}"/>
              </a:ext>
            </a:extLst>
          </p:cNvPr>
          <p:cNvSpPr>
            <a:spLocks noGrp="1"/>
          </p:cNvSpPr>
          <p:nvPr>
            <p:ph type="dt" sz="half" idx="10"/>
          </p:nvPr>
        </p:nvSpPr>
        <p:spPr/>
        <p:txBody>
          <a:bodyPr/>
          <a:lstStyle/>
          <a:p>
            <a:fld id="{F9DD8081-913C-4C18-BF7A-39986C80878D}" type="datetimeFigureOut">
              <a:rPr lang="en-US" smtClean="0"/>
              <a:t>12/8/2022</a:t>
            </a:fld>
            <a:endParaRPr lang="en-US"/>
          </a:p>
        </p:txBody>
      </p:sp>
      <p:sp>
        <p:nvSpPr>
          <p:cNvPr id="5" name="Footer Placeholder 4">
            <a:extLst>
              <a:ext uri="{FF2B5EF4-FFF2-40B4-BE49-F238E27FC236}">
                <a16:creationId xmlns:a16="http://schemas.microsoft.com/office/drawing/2014/main" id="{1CD9EF4A-0BDF-4B98-B48B-BB8F5AC4D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DE1D6-7821-4C00-BBD0-903A1D2065D3}"/>
              </a:ext>
            </a:extLst>
          </p:cNvPr>
          <p:cNvSpPr>
            <a:spLocks noGrp="1"/>
          </p:cNvSpPr>
          <p:nvPr>
            <p:ph type="sldNum" sz="quarter" idx="12"/>
          </p:nvPr>
        </p:nvSpPr>
        <p:spPr/>
        <p:txBody>
          <a:bodyPr/>
          <a:lstStyle/>
          <a:p>
            <a:fld id="{6B10D915-F5A2-45F7-B392-2887D060EEFD}" type="slidenum">
              <a:rPr lang="en-US" smtClean="0"/>
              <a:t>‹#›</a:t>
            </a:fld>
            <a:endParaRPr lang="en-US"/>
          </a:p>
        </p:txBody>
      </p:sp>
    </p:spTree>
    <p:extLst>
      <p:ext uri="{BB962C8B-B14F-4D97-AF65-F5344CB8AC3E}">
        <p14:creationId xmlns:p14="http://schemas.microsoft.com/office/powerpoint/2010/main" val="42830930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 columns horizontal">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7" y="3690495"/>
            <a:ext cx="11055906"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08245"/>
            <a:ext cx="11055906" cy="1596617"/>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09655"/>
            <a:ext cx="11043248" cy="758022"/>
          </a:xfrm>
          <a:prstGeom prst="rect">
            <a:avLst/>
          </a:prstGeom>
        </p:spPr>
        <p:txBody>
          <a:bodyPr vert="horz" wrap="square" lIns="0" tIns="164592" rIns="0" bIns="0" rtlCol="0" anchor="t">
            <a:noAutofit/>
          </a:bodyPr>
          <a:lstStyle>
            <a:lvl1pPr algn="ctr">
              <a:lnSpc>
                <a:spcPct val="100000"/>
              </a:lnSpc>
              <a:defRPr sz="2745">
                <a:solidFill>
                  <a:srgbClr val="000000"/>
                </a:solidFill>
              </a:defRPr>
            </a:lvl1pPr>
          </a:lstStyle>
          <a:p>
            <a:r>
              <a:rPr lang="en-US"/>
              <a:t>Heading Segoe UI </a:t>
            </a:r>
            <a:r>
              <a:rPr lang="en-US" err="1"/>
              <a:t>Semibold</a:t>
            </a:r>
            <a:r>
              <a:rPr lang="en-US"/>
              <a:t> 28pt</a:t>
            </a:r>
          </a:p>
        </p:txBody>
      </p:sp>
    </p:spTree>
    <p:extLst>
      <p:ext uri="{BB962C8B-B14F-4D97-AF65-F5344CB8AC3E}">
        <p14:creationId xmlns:p14="http://schemas.microsoft.com/office/powerpoint/2010/main" val="4225575613"/>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29">
          <p15:clr>
            <a:srgbClr val="FBAE40"/>
          </p15:clr>
        </p15:guide>
        <p15:guide id="8" pos="4229">
          <p15:clr>
            <a:srgbClr val="FBAE40"/>
          </p15:clr>
        </p15:guide>
        <p15:guide id="9" orient="horz" pos="237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12/8/2022</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917492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839643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146659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19617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971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31697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97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896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3962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6938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16" Type="http://schemas.openxmlformats.org/officeDocument/2006/relationships/slideLayout" Target="../slideLayouts/slideLayout2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66" Type="http://schemas.openxmlformats.org/officeDocument/2006/relationships/slideLayout" Target="../slideLayouts/slideLayout79.xml"/><Relationship Id="rId74" Type="http://schemas.openxmlformats.org/officeDocument/2006/relationships/slideLayout" Target="../slideLayouts/slideLayout87.xml"/><Relationship Id="rId79" Type="http://schemas.openxmlformats.org/officeDocument/2006/relationships/image" Target="../media/image2.svg"/><Relationship Id="rId5" Type="http://schemas.openxmlformats.org/officeDocument/2006/relationships/slideLayout" Target="../slideLayouts/slideLayout18.xml"/><Relationship Id="rId61" Type="http://schemas.openxmlformats.org/officeDocument/2006/relationships/slideLayout" Target="../slideLayouts/slideLayout74.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77" Type="http://schemas.openxmlformats.org/officeDocument/2006/relationships/theme" Target="../theme/theme2.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80" Type="http://schemas.openxmlformats.org/officeDocument/2006/relationships/image" Target="../media/image3.emf"/><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73" Type="http://schemas.openxmlformats.org/officeDocument/2006/relationships/slideLayout" Target="../slideLayouts/slideLayout86.xml"/><Relationship Id="rId78"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2" Type="http://schemas.openxmlformats.org/officeDocument/2006/relationships/slideLayout" Target="../slideLayouts/slideLayout15.xml"/><Relationship Id="rId2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5.xml"/><Relationship Id="rId21" Type="http://schemas.openxmlformats.org/officeDocument/2006/relationships/slideLayout" Target="../slideLayouts/slideLayout110.xml"/><Relationship Id="rId42" Type="http://schemas.openxmlformats.org/officeDocument/2006/relationships/slideLayout" Target="../slideLayouts/slideLayout131.xml"/><Relationship Id="rId47" Type="http://schemas.openxmlformats.org/officeDocument/2006/relationships/slideLayout" Target="../slideLayouts/slideLayout136.xml"/><Relationship Id="rId63" Type="http://schemas.openxmlformats.org/officeDocument/2006/relationships/slideLayout" Target="../slideLayouts/slideLayout152.xml"/><Relationship Id="rId68" Type="http://schemas.openxmlformats.org/officeDocument/2006/relationships/slideLayout" Target="../slideLayouts/slideLayout157.xml"/><Relationship Id="rId16" Type="http://schemas.openxmlformats.org/officeDocument/2006/relationships/slideLayout" Target="../slideLayouts/slideLayout10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45" Type="http://schemas.openxmlformats.org/officeDocument/2006/relationships/slideLayout" Target="../slideLayouts/slideLayout134.xml"/><Relationship Id="rId53" Type="http://schemas.openxmlformats.org/officeDocument/2006/relationships/slideLayout" Target="../slideLayouts/slideLayout142.xml"/><Relationship Id="rId58" Type="http://schemas.openxmlformats.org/officeDocument/2006/relationships/slideLayout" Target="../slideLayouts/slideLayout147.xml"/><Relationship Id="rId66" Type="http://schemas.openxmlformats.org/officeDocument/2006/relationships/slideLayout" Target="../slideLayouts/slideLayout155.xml"/><Relationship Id="rId74" Type="http://schemas.openxmlformats.org/officeDocument/2006/relationships/slideLayout" Target="../slideLayouts/slideLayout163.xml"/><Relationship Id="rId79" Type="http://schemas.openxmlformats.org/officeDocument/2006/relationships/slideLayout" Target="../slideLayouts/slideLayout168.xml"/><Relationship Id="rId5" Type="http://schemas.openxmlformats.org/officeDocument/2006/relationships/slideLayout" Target="../slideLayouts/slideLayout94.xml"/><Relationship Id="rId61" Type="http://schemas.openxmlformats.org/officeDocument/2006/relationships/slideLayout" Target="../slideLayouts/slideLayout150.xml"/><Relationship Id="rId19" Type="http://schemas.openxmlformats.org/officeDocument/2006/relationships/slideLayout" Target="../slideLayouts/slideLayout10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43" Type="http://schemas.openxmlformats.org/officeDocument/2006/relationships/slideLayout" Target="../slideLayouts/slideLayout132.xml"/><Relationship Id="rId48" Type="http://schemas.openxmlformats.org/officeDocument/2006/relationships/slideLayout" Target="../slideLayouts/slideLayout137.xml"/><Relationship Id="rId56" Type="http://schemas.openxmlformats.org/officeDocument/2006/relationships/slideLayout" Target="../slideLayouts/slideLayout145.xml"/><Relationship Id="rId64" Type="http://schemas.openxmlformats.org/officeDocument/2006/relationships/slideLayout" Target="../slideLayouts/slideLayout153.xml"/><Relationship Id="rId69" Type="http://schemas.openxmlformats.org/officeDocument/2006/relationships/slideLayout" Target="../slideLayouts/slideLayout158.xml"/><Relationship Id="rId77" Type="http://schemas.openxmlformats.org/officeDocument/2006/relationships/slideLayout" Target="../slideLayouts/slideLayout166.xml"/><Relationship Id="rId8" Type="http://schemas.openxmlformats.org/officeDocument/2006/relationships/slideLayout" Target="../slideLayouts/slideLayout97.xml"/><Relationship Id="rId51" Type="http://schemas.openxmlformats.org/officeDocument/2006/relationships/slideLayout" Target="../slideLayouts/slideLayout140.xml"/><Relationship Id="rId72" Type="http://schemas.openxmlformats.org/officeDocument/2006/relationships/slideLayout" Target="../slideLayouts/slideLayout161.xml"/><Relationship Id="rId80" Type="http://schemas.openxmlformats.org/officeDocument/2006/relationships/theme" Target="../theme/theme3.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46" Type="http://schemas.openxmlformats.org/officeDocument/2006/relationships/slideLayout" Target="../slideLayouts/slideLayout135.xml"/><Relationship Id="rId59" Type="http://schemas.openxmlformats.org/officeDocument/2006/relationships/slideLayout" Target="../slideLayouts/slideLayout148.xml"/><Relationship Id="rId67" Type="http://schemas.openxmlformats.org/officeDocument/2006/relationships/slideLayout" Target="../slideLayouts/slideLayout156.xml"/><Relationship Id="rId20" Type="http://schemas.openxmlformats.org/officeDocument/2006/relationships/slideLayout" Target="../slideLayouts/slideLayout109.xml"/><Relationship Id="rId41" Type="http://schemas.openxmlformats.org/officeDocument/2006/relationships/slideLayout" Target="../slideLayouts/slideLayout130.xml"/><Relationship Id="rId54" Type="http://schemas.openxmlformats.org/officeDocument/2006/relationships/slideLayout" Target="../slideLayouts/slideLayout143.xml"/><Relationship Id="rId62" Type="http://schemas.openxmlformats.org/officeDocument/2006/relationships/slideLayout" Target="../slideLayouts/slideLayout151.xml"/><Relationship Id="rId70" Type="http://schemas.openxmlformats.org/officeDocument/2006/relationships/slideLayout" Target="../slideLayouts/slideLayout159.xml"/><Relationship Id="rId75" Type="http://schemas.openxmlformats.org/officeDocument/2006/relationships/slideLayout" Target="../slideLayouts/slideLayout164.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49" Type="http://schemas.openxmlformats.org/officeDocument/2006/relationships/slideLayout" Target="../slideLayouts/slideLayout138.xml"/><Relationship Id="rId57" Type="http://schemas.openxmlformats.org/officeDocument/2006/relationships/slideLayout" Target="../slideLayouts/slideLayout146.xml"/><Relationship Id="rId10" Type="http://schemas.openxmlformats.org/officeDocument/2006/relationships/slideLayout" Target="../slideLayouts/slideLayout99.xml"/><Relationship Id="rId31" Type="http://schemas.openxmlformats.org/officeDocument/2006/relationships/slideLayout" Target="../slideLayouts/slideLayout120.xml"/><Relationship Id="rId44" Type="http://schemas.openxmlformats.org/officeDocument/2006/relationships/slideLayout" Target="../slideLayouts/slideLayout133.xml"/><Relationship Id="rId52" Type="http://schemas.openxmlformats.org/officeDocument/2006/relationships/slideLayout" Target="../slideLayouts/slideLayout141.xml"/><Relationship Id="rId60" Type="http://schemas.openxmlformats.org/officeDocument/2006/relationships/slideLayout" Target="../slideLayouts/slideLayout149.xml"/><Relationship Id="rId65" Type="http://schemas.openxmlformats.org/officeDocument/2006/relationships/slideLayout" Target="../slideLayouts/slideLayout154.xml"/><Relationship Id="rId73" Type="http://schemas.openxmlformats.org/officeDocument/2006/relationships/slideLayout" Target="../slideLayouts/slideLayout162.xml"/><Relationship Id="rId78" Type="http://schemas.openxmlformats.org/officeDocument/2006/relationships/slideLayout" Target="../slideLayouts/slideLayout167.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9" Type="http://schemas.openxmlformats.org/officeDocument/2006/relationships/slideLayout" Target="../slideLayouts/slideLayout128.xml"/><Relationship Id="rId34" Type="http://schemas.openxmlformats.org/officeDocument/2006/relationships/slideLayout" Target="../slideLayouts/slideLayout123.xml"/><Relationship Id="rId50" Type="http://schemas.openxmlformats.org/officeDocument/2006/relationships/slideLayout" Target="../slideLayouts/slideLayout139.xml"/><Relationship Id="rId55" Type="http://schemas.openxmlformats.org/officeDocument/2006/relationships/slideLayout" Target="../slideLayouts/slideLayout144.xml"/><Relationship Id="rId76" Type="http://schemas.openxmlformats.org/officeDocument/2006/relationships/slideLayout" Target="../slideLayouts/slideLayout165.xml"/><Relationship Id="rId7" Type="http://schemas.openxmlformats.org/officeDocument/2006/relationships/slideLayout" Target="../slideLayouts/slideLayout96.xml"/><Relationship Id="rId71" Type="http://schemas.openxmlformats.org/officeDocument/2006/relationships/slideLayout" Target="../slideLayouts/slideLayout160.xml"/><Relationship Id="rId2" Type="http://schemas.openxmlformats.org/officeDocument/2006/relationships/slideLayout" Target="../slideLayouts/slideLayout91.xml"/><Relationship Id="rId29"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41" Type="http://schemas.openxmlformats.org/officeDocument/2006/relationships/slideLayout" Target="../slideLayouts/slideLayout209.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theme" Target="../theme/theme4.xml"/><Relationship Id="rId8" Type="http://schemas.openxmlformats.org/officeDocument/2006/relationships/slideLayout" Target="../slideLayouts/slideLayout176.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12/8/2022</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4017" r:id="rId12"/>
    <p:sldLayoutId id="214748401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0"/>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160889012"/>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 id="2147484040" r:id="rId20"/>
    <p:sldLayoutId id="2147484041" r:id="rId21"/>
    <p:sldLayoutId id="2147484042" r:id="rId22"/>
    <p:sldLayoutId id="2147484043" r:id="rId23"/>
    <p:sldLayoutId id="2147484044" r:id="rId24"/>
    <p:sldLayoutId id="2147484045" r:id="rId25"/>
    <p:sldLayoutId id="2147484046" r:id="rId26"/>
    <p:sldLayoutId id="2147484047" r:id="rId27"/>
    <p:sldLayoutId id="2147484048" r:id="rId28"/>
    <p:sldLayoutId id="2147484049" r:id="rId29"/>
    <p:sldLayoutId id="2147484050" r:id="rId30"/>
    <p:sldLayoutId id="2147484051" r:id="rId31"/>
    <p:sldLayoutId id="2147484052" r:id="rId32"/>
    <p:sldLayoutId id="2147484053" r:id="rId33"/>
    <p:sldLayoutId id="2147484054" r:id="rId34"/>
    <p:sldLayoutId id="2147484055" r:id="rId35"/>
    <p:sldLayoutId id="2147484056" r:id="rId36"/>
    <p:sldLayoutId id="2147484057" r:id="rId37"/>
    <p:sldLayoutId id="2147484058" r:id="rId38"/>
    <p:sldLayoutId id="2147484059" r:id="rId39"/>
    <p:sldLayoutId id="2147484060" r:id="rId40"/>
    <p:sldLayoutId id="2147484061" r:id="rId41"/>
    <p:sldLayoutId id="2147484062" r:id="rId42"/>
    <p:sldLayoutId id="2147484063" r:id="rId43"/>
    <p:sldLayoutId id="2147484064" r:id="rId44"/>
    <p:sldLayoutId id="2147484065" r:id="rId45"/>
    <p:sldLayoutId id="2147484066" r:id="rId46"/>
    <p:sldLayoutId id="2147484067" r:id="rId47"/>
    <p:sldLayoutId id="2147484068" r:id="rId48"/>
    <p:sldLayoutId id="2147484069" r:id="rId49"/>
    <p:sldLayoutId id="2147484070" r:id="rId50"/>
    <p:sldLayoutId id="2147484071" r:id="rId51"/>
    <p:sldLayoutId id="2147484072" r:id="rId52"/>
    <p:sldLayoutId id="2147484073" r:id="rId53"/>
    <p:sldLayoutId id="2147484074" r:id="rId54"/>
    <p:sldLayoutId id="2147484075" r:id="rId55"/>
    <p:sldLayoutId id="2147484076" r:id="rId56"/>
    <p:sldLayoutId id="2147484077" r:id="rId57"/>
    <p:sldLayoutId id="2147484078" r:id="rId58"/>
    <p:sldLayoutId id="2147484079" r:id="rId59"/>
    <p:sldLayoutId id="2147484080" r:id="rId60"/>
    <p:sldLayoutId id="2147484081" r:id="rId61"/>
    <p:sldLayoutId id="2147484082" r:id="rId62"/>
    <p:sldLayoutId id="2147484083" r:id="rId63"/>
    <p:sldLayoutId id="2147484084" r:id="rId64"/>
    <p:sldLayoutId id="2147484085" r:id="rId65"/>
    <p:sldLayoutId id="2147484086" r:id="rId66"/>
    <p:sldLayoutId id="2147484087" r:id="rId67"/>
    <p:sldLayoutId id="2147484088" r:id="rId68"/>
    <p:sldLayoutId id="2147484089" r:id="rId69"/>
    <p:sldLayoutId id="2147484090" r:id="rId70"/>
    <p:sldLayoutId id="2147484091" r:id="rId71"/>
    <p:sldLayoutId id="2147484092" r:id="rId72"/>
    <p:sldLayoutId id="2147484093" r:id="rId73"/>
    <p:sldLayoutId id="2147484094" r:id="rId74"/>
    <p:sldLayoutId id="2147484095" r:id="rId75"/>
    <p:sldLayoutId id="2147484099" r:id="rId7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5561018"/>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 id="2147484117" r:id="rId17"/>
    <p:sldLayoutId id="2147484118" r:id="rId18"/>
    <p:sldLayoutId id="2147484119" r:id="rId19"/>
    <p:sldLayoutId id="2147484120" r:id="rId20"/>
    <p:sldLayoutId id="2147484121" r:id="rId21"/>
    <p:sldLayoutId id="2147484122" r:id="rId22"/>
    <p:sldLayoutId id="2147484123" r:id="rId23"/>
    <p:sldLayoutId id="2147484124" r:id="rId24"/>
    <p:sldLayoutId id="2147484125" r:id="rId25"/>
    <p:sldLayoutId id="2147484126" r:id="rId26"/>
    <p:sldLayoutId id="2147484127" r:id="rId27"/>
    <p:sldLayoutId id="2147484128" r:id="rId28"/>
    <p:sldLayoutId id="2147484129" r:id="rId29"/>
    <p:sldLayoutId id="2147484130" r:id="rId30"/>
    <p:sldLayoutId id="2147484131" r:id="rId31"/>
    <p:sldLayoutId id="2147484132" r:id="rId32"/>
    <p:sldLayoutId id="2147484133" r:id="rId33"/>
    <p:sldLayoutId id="2147484134" r:id="rId34"/>
    <p:sldLayoutId id="2147484135" r:id="rId35"/>
    <p:sldLayoutId id="2147484136" r:id="rId36"/>
    <p:sldLayoutId id="2147484137" r:id="rId37"/>
    <p:sldLayoutId id="2147484138" r:id="rId38"/>
    <p:sldLayoutId id="2147484139" r:id="rId39"/>
    <p:sldLayoutId id="2147484140" r:id="rId40"/>
    <p:sldLayoutId id="2147484141" r:id="rId41"/>
    <p:sldLayoutId id="2147484142" r:id="rId42"/>
    <p:sldLayoutId id="2147484143" r:id="rId43"/>
    <p:sldLayoutId id="2147484144" r:id="rId44"/>
    <p:sldLayoutId id="2147484145" r:id="rId45"/>
    <p:sldLayoutId id="2147484146" r:id="rId46"/>
    <p:sldLayoutId id="2147484147" r:id="rId47"/>
    <p:sldLayoutId id="2147484148" r:id="rId48"/>
    <p:sldLayoutId id="2147484149" r:id="rId49"/>
    <p:sldLayoutId id="2147484150" r:id="rId50"/>
    <p:sldLayoutId id="2147484151" r:id="rId51"/>
    <p:sldLayoutId id="2147484152" r:id="rId52"/>
    <p:sldLayoutId id="2147484153" r:id="rId53"/>
    <p:sldLayoutId id="2147484154" r:id="rId54"/>
    <p:sldLayoutId id="2147484155" r:id="rId55"/>
    <p:sldLayoutId id="2147484156" r:id="rId56"/>
    <p:sldLayoutId id="2147484157" r:id="rId57"/>
    <p:sldLayoutId id="2147484158" r:id="rId58"/>
    <p:sldLayoutId id="2147484159" r:id="rId59"/>
    <p:sldLayoutId id="2147484160" r:id="rId60"/>
    <p:sldLayoutId id="2147484161" r:id="rId61"/>
    <p:sldLayoutId id="2147484162" r:id="rId62"/>
    <p:sldLayoutId id="2147484163" r:id="rId63"/>
    <p:sldLayoutId id="2147484164" r:id="rId64"/>
    <p:sldLayoutId id="2147484165" r:id="rId65"/>
    <p:sldLayoutId id="2147484166" r:id="rId66"/>
    <p:sldLayoutId id="2147484167" r:id="rId67"/>
    <p:sldLayoutId id="2147484168" r:id="rId68"/>
    <p:sldLayoutId id="2147484169" r:id="rId69"/>
    <p:sldLayoutId id="2147484170" r:id="rId70"/>
    <p:sldLayoutId id="2147484171" r:id="rId71"/>
    <p:sldLayoutId id="2147484172" r:id="rId72"/>
    <p:sldLayoutId id="2147484173" r:id="rId73"/>
    <p:sldLayoutId id="2147484174" r:id="rId74"/>
    <p:sldLayoutId id="2147484175" r:id="rId75"/>
    <p:sldLayoutId id="2147484176" r:id="rId76"/>
    <p:sldLayoutId id="2147484177" r:id="rId77"/>
    <p:sldLayoutId id="2147484178" r:id="rId78"/>
    <p:sldLayoutId id="2147484179" r:id="rId7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Flow</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3233549500"/>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8" r:id="rId35"/>
    <p:sldLayoutId id="2147484229" r:id="rId36"/>
    <p:sldLayoutId id="2147484230" r:id="rId37"/>
    <p:sldLayoutId id="2147484231" r:id="rId38"/>
    <p:sldLayoutId id="2147484232" r:id="rId39"/>
    <p:sldLayoutId id="2147484233" r:id="rId40"/>
    <p:sldLayoutId id="2147484234" r:id="rId41"/>
    <p:sldLayoutId id="2147484235" r:id="rId42"/>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1.xml"/><Relationship Id="rId1" Type="http://schemas.openxmlformats.org/officeDocument/2006/relationships/slideLayout" Target="../slideLayouts/slideLayout89.xml"/><Relationship Id="rId5" Type="http://schemas.openxmlformats.org/officeDocument/2006/relationships/image" Target="../media/image66.emf"/><Relationship Id="rId4" Type="http://schemas.openxmlformats.org/officeDocument/2006/relationships/image" Target="../media/image65.emf"/></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gif"/><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58.png"/><Relationship Id="rId4" Type="http://schemas.openxmlformats.org/officeDocument/2006/relationships/image" Target="../media/image80.gif"/></Relationships>
</file>

<file path=ppt/slides/_rels/slide18.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svg"/><Relationship Id="rId26" Type="http://schemas.openxmlformats.org/officeDocument/2006/relationships/image" Target="../media/image104.png"/><Relationship Id="rId21" Type="http://schemas.openxmlformats.org/officeDocument/2006/relationships/image" Target="../media/image99.png"/><Relationship Id="rId34" Type="http://schemas.openxmlformats.org/officeDocument/2006/relationships/image" Target="../media/image112.pn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95.png"/><Relationship Id="rId25" Type="http://schemas.openxmlformats.org/officeDocument/2006/relationships/image" Target="../media/image103.svg"/><Relationship Id="rId33" Type="http://schemas.openxmlformats.org/officeDocument/2006/relationships/image" Target="../media/image111.png"/><Relationship Id="rId2" Type="http://schemas.openxmlformats.org/officeDocument/2006/relationships/notesSlide" Target="../notesSlides/notesSlide17.xml"/><Relationship Id="rId16" Type="http://schemas.openxmlformats.org/officeDocument/2006/relationships/image" Target="../media/image94.svg"/><Relationship Id="rId20" Type="http://schemas.openxmlformats.org/officeDocument/2006/relationships/image" Target="../media/image98.svg"/><Relationship Id="rId29" Type="http://schemas.openxmlformats.org/officeDocument/2006/relationships/image" Target="../media/image107.png"/><Relationship Id="rId1" Type="http://schemas.openxmlformats.org/officeDocument/2006/relationships/slideLayout" Target="../slideLayouts/slideLayout195.xml"/><Relationship Id="rId6" Type="http://schemas.openxmlformats.org/officeDocument/2006/relationships/image" Target="../media/image84.sv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110.svg"/><Relationship Id="rId37" Type="http://schemas.openxmlformats.org/officeDocument/2006/relationships/image" Target="../media/image54.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svg"/><Relationship Id="rId28" Type="http://schemas.openxmlformats.org/officeDocument/2006/relationships/image" Target="../media/image106.png"/><Relationship Id="rId36" Type="http://schemas.openxmlformats.org/officeDocument/2006/relationships/image" Target="../media/image114.png"/><Relationship Id="rId10" Type="http://schemas.openxmlformats.org/officeDocument/2006/relationships/image" Target="../media/image88.svg"/><Relationship Id="rId19" Type="http://schemas.openxmlformats.org/officeDocument/2006/relationships/image" Target="../media/image97.png"/><Relationship Id="rId31" Type="http://schemas.openxmlformats.org/officeDocument/2006/relationships/image" Target="../media/image109.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png"/><Relationship Id="rId27" Type="http://schemas.openxmlformats.org/officeDocument/2006/relationships/image" Target="../media/image105.svg"/><Relationship Id="rId30" Type="http://schemas.openxmlformats.org/officeDocument/2006/relationships/image" Target="../media/image108.svg"/><Relationship Id="rId35" Type="http://schemas.openxmlformats.org/officeDocument/2006/relationships/image" Target="../media/image113.png"/><Relationship Id="rId8" Type="http://schemas.openxmlformats.org/officeDocument/2006/relationships/image" Target="../media/image86.svg"/><Relationship Id="rId3"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3" Type="http://schemas.openxmlformats.org/officeDocument/2006/relationships/hyperlink" Target="https://www.youtube.com/user/mspowerbi" TargetMode="External"/><Relationship Id="rId18" Type="http://schemas.openxmlformats.org/officeDocument/2006/relationships/hyperlink" Target="https://powerusers.microsoft.com/t5/AI-Builder/bd-p/AIBuilder1" TargetMode="External"/><Relationship Id="rId26" Type="http://schemas.openxmlformats.org/officeDocument/2006/relationships/hyperlink" Target="https://youtu.be/hoBazZBKtjc?t=3555" TargetMode="External"/><Relationship Id="rId39" Type="http://schemas.openxmlformats.org/officeDocument/2006/relationships/hyperlink" Target="https://azure.microsoft.com/en-us/services/developer-tools/power-platform/" TargetMode="External"/><Relationship Id="rId21" Type="http://schemas.openxmlformats.org/officeDocument/2006/relationships/hyperlink" Target="https://login.microsoftonline.com/common/oauth2/authorize?response_type=id_token&amp;client_id=fe6aa35b-7da8-44fd-a44e-e2d4bafbdab5&amp;redirect_uri=https%3A%2F%2Fcdx.transform.microsoft.com%2Fexperiences&amp;state=2cc2db6a-61b7-46f0-97e3-579e30a2cdd1&amp;client-request-id=cbdd2f4d-9f05-4e84-948a-c3b26c575bbf&amp;x-client-SKU=Js&amp;x-client-Ver=1.0.17&amp;nonce=d05eb076-09c1-4d0d-965b-15854f34b68a" TargetMode="External"/><Relationship Id="rId34" Type="http://schemas.openxmlformats.org/officeDocument/2006/relationships/hyperlink" Target="https://aka.ms/pa/mbas2020" TargetMode="External"/><Relationship Id="rId42" Type="http://schemas.openxmlformats.org/officeDocument/2006/relationships/hyperlink" Target="https://powerapps.microsoft.com/en-us/blog/bizappssummit2019/#Admin_&amp;_Governance" TargetMode="External"/><Relationship Id="rId47" Type="http://schemas.openxmlformats.org/officeDocument/2006/relationships/hyperlink" Target="https://powerapps.microsoft.com/en-us/blog/powerapps-enterprise-deployment-whitepaper/" TargetMode="External"/><Relationship Id="rId50" Type="http://schemas.openxmlformats.org/officeDocument/2006/relationships/hyperlink" Target="https://powerapps.microsoft.com/blog/custom-admin-dashboard-with-the-powerapps-admin-connectors/" TargetMode="External"/><Relationship Id="rId7" Type="http://schemas.openxmlformats.org/officeDocument/2006/relationships/hyperlink" Target="https://aka.ms/PowerPlatformLabs" TargetMode="External"/><Relationship Id="rId2" Type="http://schemas.openxmlformats.org/officeDocument/2006/relationships/notesSlide" Target="../notesSlides/notesSlide33.xml"/><Relationship Id="rId16" Type="http://schemas.openxmlformats.org/officeDocument/2006/relationships/hyperlink" Target="https://powerusers.microsoft.com/t5/Microsoft-Power-Automate/ct-p/MPACommunity" TargetMode="External"/><Relationship Id="rId29" Type="http://schemas.openxmlformats.org/officeDocument/2006/relationships/hyperlink" Target="https://aka.ms/PAWeeklyReleaseNotes" TargetMode="External"/><Relationship Id="rId11" Type="http://schemas.openxmlformats.org/officeDocument/2006/relationships/hyperlink" Target="https://www.youtube.com/channel/UCGfWR2ekfRFckLjev6eQYLg" TargetMode="External"/><Relationship Id="rId24" Type="http://schemas.openxmlformats.org/officeDocument/2006/relationships/hyperlink" Target="https://docs.microsoft.com/en-us/powerapps/teams/overview-data-platform" TargetMode="External"/><Relationship Id="rId32" Type="http://schemas.openxmlformats.org/officeDocument/2006/relationships/hyperlink" Target="https://flow.microsoft.com/blog/the-power-platform-online-conference-2020-recap/" TargetMode="External"/><Relationship Id="rId37" Type="http://schemas.openxmlformats.org/officeDocument/2006/relationships/hyperlink" Target="https://docs.microsoft.com/en-us/" TargetMode="External"/><Relationship Id="rId40" Type="http://schemas.openxmlformats.org/officeDocument/2006/relationships/hyperlink" Target="https://docs.microsoft.com/powerapps/administrator/admin-guide" TargetMode="External"/><Relationship Id="rId45" Type="http://schemas.openxmlformats.org/officeDocument/2006/relationships/hyperlink" Target="https://aka.ms/coestarterkit" TargetMode="External"/><Relationship Id="rId53" Type="http://schemas.openxmlformats.org/officeDocument/2006/relationships/hyperlink" Target="https://docs.microsoft.com/en-us/powerapps/pricing-billing-skus" TargetMode="External"/><Relationship Id="rId5" Type="http://schemas.openxmlformats.org/officeDocument/2006/relationships/hyperlink" Target="https://aka.ms/flowinaday" TargetMode="External"/><Relationship Id="rId10" Type="http://schemas.openxmlformats.org/officeDocument/2006/relationships/hyperlink" Target="https://www.youtube.com/channel/UCgc3NEslE8oISOEawhcpMCA" TargetMode="External"/><Relationship Id="rId19" Type="http://schemas.openxmlformats.org/officeDocument/2006/relationships/hyperlink" Target="https://powerapps.microsoft.com/partners/" TargetMode="External"/><Relationship Id="rId31" Type="http://schemas.openxmlformats.org/officeDocument/2006/relationships/hyperlink" Target="https://flow.microsoft.com/blog/announcing-general-availability-of-robotic-process-automation-in-microsoft-power-automate/" TargetMode="External"/><Relationship Id="rId44" Type="http://schemas.openxmlformats.org/officeDocument/2006/relationships/hyperlink" Target="https://powerapps.microsoft.com/blog/new-data-loss-prevention-capabilities-in-public-preview/" TargetMode="External"/><Relationship Id="rId52" Type="http://schemas.openxmlformats.org/officeDocument/2006/relationships/hyperlink" Target="https://powerapps.microsoft.com/en-us/pricing/" TargetMode="External"/><Relationship Id="rId4" Type="http://schemas.openxmlformats.org/officeDocument/2006/relationships/hyperlink" Target="https://aka.ms/appinaday" TargetMode="External"/><Relationship Id="rId9" Type="http://schemas.openxmlformats.org/officeDocument/2006/relationships/hyperlink" Target="https://aka.ms/pparchseries" TargetMode="External"/><Relationship Id="rId14" Type="http://schemas.openxmlformats.org/officeDocument/2006/relationships/hyperlink" Target="https://www.youtube.com/channel/UCn8PsBlVsGUt8J3tZCKsMPA" TargetMode="External"/><Relationship Id="rId22" Type="http://schemas.openxmlformats.org/officeDocument/2006/relationships/hyperlink" Target="https://myignite.microsoft.com/sessions?t=%257B%2522from%2522%253A%25222020-09-22T00%253A00%253A00-07%253A00%2522%252C%2522to%2522%253A%25222020-09-25T23%253A59%253A00-07%253A00%2522%257D&amp;q=power%2520platform&amp;s=%257B%2522name%2522%253A%2522translate.refine.label.sort.relevance%2522%252C%2522type%2522%253A0%257D#top-anchor" TargetMode="External"/><Relationship Id="rId27" Type="http://schemas.openxmlformats.org/officeDocument/2006/relationships/hyperlink" Target="https://docs.microsoft.com/power-platform-release-plan/2020wave1/" TargetMode="External"/><Relationship Id="rId30" Type="http://schemas.openxmlformats.org/officeDocument/2006/relationships/hyperlink" Target="https://powerapps.microsoft.com/blog/power-apps-april-updates-are-out-now/" TargetMode="External"/><Relationship Id="rId35" Type="http://schemas.openxmlformats.org/officeDocument/2006/relationships/hyperlink" Target="https://powerusers.microsoft.com/t5/Webinars-and-Video-Gallery/bd-p/Webinars_Videos_Gallery" TargetMode="External"/><Relationship Id="rId43" Type="http://schemas.openxmlformats.org/officeDocument/2006/relationships/hyperlink" Target="https://aka.ms/MicrosoftIgnite2019/POWA50" TargetMode="External"/><Relationship Id="rId48" Type="http://schemas.openxmlformats.org/officeDocument/2006/relationships/hyperlink" Target="https://aka.ms/powerappsadminwhitepaper" TargetMode="External"/><Relationship Id="rId8" Type="http://schemas.openxmlformats.org/officeDocument/2006/relationships/hyperlink" Target="https://aka.ms/PowerPlatformGuidance" TargetMode="External"/><Relationship Id="rId51" Type="http://schemas.openxmlformats.org/officeDocument/2006/relationships/hyperlink" Target="https://www.microsoft.com/en-us/TrustCenter/CloudServices/business-application-platform/default.aspx" TargetMode="External"/><Relationship Id="rId3" Type="http://schemas.openxmlformats.org/officeDocument/2006/relationships/hyperlink" Target="https://powerplatform.com/" TargetMode="External"/><Relationship Id="rId12" Type="http://schemas.openxmlformats.org/officeDocument/2006/relationships/hyperlink" Target="https://www.youtube.com/channel/UCG98S4lL7nwlN8dxSF322bA" TargetMode="External"/><Relationship Id="rId17" Type="http://schemas.openxmlformats.org/officeDocument/2006/relationships/hyperlink" Target="https://powerusers.microsoft.com/t5/Power-Virtual-Agents-Forum/bd-p/10292019" TargetMode="External"/><Relationship Id="rId25" Type="http://schemas.openxmlformats.org/officeDocument/2006/relationships/hyperlink" Target="https://dynamics.microsoft.com/en-us/business-applications/product-updates/" TargetMode="External"/><Relationship Id="rId33" Type="http://schemas.openxmlformats.org/officeDocument/2006/relationships/hyperlink" Target="https://powerapps.microsoft.com/blog/power-apps-at-microsoft-ignite-virtual-conference/" TargetMode="External"/><Relationship Id="rId38" Type="http://schemas.openxmlformats.org/officeDocument/2006/relationships/hyperlink" Target="https://docs.microsoft.com/en-us/learn/" TargetMode="External"/><Relationship Id="rId46" Type="http://schemas.openxmlformats.org/officeDocument/2006/relationships/hyperlink" Target="https://powerapps.microsoft.com/blog/establishing-an-environment-strategy-for-microsoft-power-platform/" TargetMode="External"/><Relationship Id="rId20" Type="http://schemas.openxmlformats.org/officeDocument/2006/relationships/hyperlink" Target="https://docs.microsoft.com/microsoft-365/community/powerplatformlicensingforcitizendeveloper" TargetMode="External"/><Relationship Id="rId41" Type="http://schemas.openxmlformats.org/officeDocument/2006/relationships/hyperlink" Target="https://powerapps.microsoft.com/en-us/blog/category/admin-features/" TargetMode="External"/><Relationship Id="rId54" Type="http://schemas.openxmlformats.org/officeDocument/2006/relationships/hyperlink" Target="https://aka.ms/PowerPlatformResources" TargetMode="External"/><Relationship Id="rId1" Type="http://schemas.openxmlformats.org/officeDocument/2006/relationships/slideLayout" Target="../slideLayouts/slideLayout22.xml"/><Relationship Id="rId6" Type="http://schemas.openxmlformats.org/officeDocument/2006/relationships/hyperlink" Target="https://aka.ms/PVAinaDay" TargetMode="External"/><Relationship Id="rId15" Type="http://schemas.openxmlformats.org/officeDocument/2006/relationships/hyperlink" Target="https://powerusers.microsoft.com/t5/Power-Apps-Community/ct-p/PowerApps1" TargetMode="External"/><Relationship Id="rId23" Type="http://schemas.openxmlformats.org/officeDocument/2006/relationships/hyperlink" Target="https://powerplatform.microsoft.com/en-us/return-to-the-workplace/" TargetMode="External"/><Relationship Id="rId28" Type="http://schemas.openxmlformats.org/officeDocument/2006/relationships/hyperlink" Target="https://docs.microsoft.com/power-platform-release-plan/2020wave2/" TargetMode="External"/><Relationship Id="rId36" Type="http://schemas.openxmlformats.org/officeDocument/2006/relationships/hyperlink" Target="https://powerapps.microsoft.com/en-us/blog/power-platform-challenges/" TargetMode="External"/><Relationship Id="rId49" Type="http://schemas.openxmlformats.org/officeDocument/2006/relationships/hyperlink" Target="https://aka.ms/adminconnector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4.xml"/><Relationship Id="rId16" Type="http://schemas.openxmlformats.org/officeDocument/2006/relationships/image" Target="../media/image56.svg"/><Relationship Id="rId1" Type="http://schemas.openxmlformats.org/officeDocument/2006/relationships/slideLayout" Target="../slideLayouts/slideLayout9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1161921"/>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Power Platform Basics</a:t>
            </a: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1858828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A7E2D-B7A5-48D2-928A-CFEDB1110C1F}"/>
              </a:ext>
            </a:extLst>
          </p:cNvPr>
          <p:cNvSpPr>
            <a:spLocks noGrp="1"/>
          </p:cNvSpPr>
          <p:nvPr>
            <p:ph type="title"/>
          </p:nvPr>
        </p:nvSpPr>
        <p:spPr>
          <a:xfrm>
            <a:off x="588263" y="457200"/>
            <a:ext cx="11018520" cy="1477328"/>
          </a:xfrm>
        </p:spPr>
        <p:txBody>
          <a:bodyPr/>
          <a:lstStyle/>
          <a:p>
            <a:r>
              <a:rPr lang="en-US" dirty="0"/>
              <a:t>Power Virtual Agents </a:t>
            </a:r>
            <a:br>
              <a:rPr lang="en-US" dirty="0"/>
            </a:br>
            <a:r>
              <a:rPr lang="en-US" sz="2400" dirty="0">
                <a:latin typeface="+mn-lt"/>
              </a:rPr>
              <a:t>Automate business processes across Power Platform </a:t>
            </a:r>
            <a:br>
              <a:rPr lang="en-US" dirty="0"/>
            </a:br>
            <a:endParaRPr lang="en-US" dirty="0"/>
          </a:p>
        </p:txBody>
      </p:sp>
      <p:grpSp>
        <p:nvGrpSpPr>
          <p:cNvPr id="5" name="Group 4">
            <a:extLst>
              <a:ext uri="{FF2B5EF4-FFF2-40B4-BE49-F238E27FC236}">
                <a16:creationId xmlns:a16="http://schemas.microsoft.com/office/drawing/2014/main" id="{81B77CE1-1679-2C82-5CC0-DF9B8C1BF29D}"/>
              </a:ext>
            </a:extLst>
          </p:cNvPr>
          <p:cNvGrpSpPr/>
          <p:nvPr/>
        </p:nvGrpSpPr>
        <p:grpSpPr>
          <a:xfrm>
            <a:off x="6329465" y="1413498"/>
            <a:ext cx="7797660" cy="4649406"/>
            <a:chOff x="6329465" y="1413498"/>
            <a:chExt cx="7797660" cy="4649406"/>
          </a:xfrm>
        </p:grpSpPr>
        <p:sp>
          <p:nvSpPr>
            <p:cNvPr id="11" name="Rectangle: Rounded Corners 10">
              <a:extLst>
                <a:ext uri="{FF2B5EF4-FFF2-40B4-BE49-F238E27FC236}">
                  <a16:creationId xmlns:a16="http://schemas.microsoft.com/office/drawing/2014/main" id="{9E96DFB1-80AF-478B-BDD6-C70919BAF690}"/>
                </a:ext>
                <a:ext uri="{C183D7F6-B498-43B3-948B-1728B52AA6E4}">
                  <adec:decorative xmlns:adec="http://schemas.microsoft.com/office/drawing/2017/decorative" val="1"/>
                </a:ext>
              </a:extLst>
            </p:cNvPr>
            <p:cNvSpPr/>
            <p:nvPr/>
          </p:nvSpPr>
          <p:spPr bwMode="auto">
            <a:xfrm>
              <a:off x="6329465" y="14134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A close up of a logo&#10;&#10;Description automatically generated">
              <a:extLst>
                <a:ext uri="{FF2B5EF4-FFF2-40B4-BE49-F238E27FC236}">
                  <a16:creationId xmlns:a16="http://schemas.microsoft.com/office/drawing/2014/main" id="{8883AB0F-A922-422D-A452-75B9832F8E79}"/>
                </a:ext>
              </a:extLst>
            </p:cNvPr>
            <p:cNvPicPr>
              <a:picLocks noChangeAspect="1"/>
            </p:cNvPicPr>
            <p:nvPr/>
          </p:nvPicPr>
          <p:blipFill rotWithShape="1">
            <a:blip r:embed="rId3"/>
            <a:srcRect l="74945" t="54277" r="9321" b="30003"/>
            <a:stretch/>
          </p:blipFill>
          <p:spPr>
            <a:xfrm>
              <a:off x="6489612" y="1635082"/>
              <a:ext cx="7484360" cy="4206239"/>
            </a:xfrm>
            <a:prstGeom prst="rect">
              <a:avLst/>
            </a:prstGeom>
          </p:spPr>
        </p:pic>
      </p:grpSp>
      <p:sp>
        <p:nvSpPr>
          <p:cNvPr id="2" name="Arrow: Bent 1">
            <a:extLst>
              <a:ext uri="{FF2B5EF4-FFF2-40B4-BE49-F238E27FC236}">
                <a16:creationId xmlns:a16="http://schemas.microsoft.com/office/drawing/2014/main" id="{64E70DF1-0AC9-4789-8BBB-6D484BF3E131}"/>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ABA73B7A-AC12-47C0-9966-E6947E909CFE}"/>
              </a:ext>
            </a:extLst>
          </p:cNvPr>
          <p:cNvSpPr txBox="1">
            <a:spLocks/>
          </p:cNvSpPr>
          <p:nvPr/>
        </p:nvSpPr>
        <p:spPr>
          <a:xfrm>
            <a:off x="584200" y="1537599"/>
            <a:ext cx="5446199" cy="5016758"/>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Create and manage powerful chatbots – without the need for code or AI expertise – with an easy-to-use graphical interface.</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Easily integrate your chatbots with the products and services you use every day. </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Look up records, personalize conversations, hand off conversations to live agents, and</a:t>
            </a:r>
            <a:b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call APIs. </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Choose from hundreds of prebuilt connectors, build custom workflows using Power Automate, or create complex scenarios with Microsoft Bot Framework.</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Monitor and improve your chatbot’s performance using AI and data-driven insights.</a:t>
            </a:r>
          </a:p>
        </p:txBody>
      </p:sp>
    </p:spTree>
    <p:extLst>
      <p:ext uri="{BB962C8B-B14F-4D97-AF65-F5344CB8AC3E}">
        <p14:creationId xmlns:p14="http://schemas.microsoft.com/office/powerpoint/2010/main" val="2152657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9FB554-58D1-9041-5E40-AAC4565BE03F}"/>
              </a:ext>
            </a:extLst>
          </p:cNvPr>
          <p:cNvGrpSpPr/>
          <p:nvPr/>
        </p:nvGrpSpPr>
        <p:grpSpPr>
          <a:xfrm>
            <a:off x="6193280" y="1413498"/>
            <a:ext cx="7797660" cy="4649406"/>
            <a:chOff x="6096000" y="1413498"/>
            <a:chExt cx="7797660" cy="4649406"/>
          </a:xfrm>
        </p:grpSpPr>
        <p:sp>
          <p:nvSpPr>
            <p:cNvPr id="19" name="Rectangle: Rounded Corners 18">
              <a:extLst>
                <a:ext uri="{FF2B5EF4-FFF2-40B4-BE49-F238E27FC236}">
                  <a16:creationId xmlns:a16="http://schemas.microsoft.com/office/drawing/2014/main" id="{D60D56B0-FC83-4F6D-8B6B-BBE3FBC5AF14}"/>
                </a:ext>
                <a:ext uri="{C183D7F6-B498-43B3-948B-1728B52AA6E4}">
                  <adec:decorative xmlns:adec="http://schemas.microsoft.com/office/drawing/2017/decorative" val="1"/>
                </a:ext>
              </a:extLst>
            </p:cNvPr>
            <p:cNvSpPr/>
            <p:nvPr/>
          </p:nvSpPr>
          <p:spPr bwMode="auto">
            <a:xfrm>
              <a:off x="6096000" y="14134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3429785D-B352-447D-950C-F9973376ACAF}"/>
                </a:ext>
              </a:extLst>
            </p:cNvPr>
            <p:cNvPicPr>
              <a:picLocks noChangeAspect="1"/>
            </p:cNvPicPr>
            <p:nvPr/>
          </p:nvPicPr>
          <p:blipFill rotWithShape="1">
            <a:blip r:embed="rId3"/>
            <a:srcRect b="46678"/>
            <a:stretch/>
          </p:blipFill>
          <p:spPr>
            <a:xfrm>
              <a:off x="6321279" y="1635081"/>
              <a:ext cx="6871436" cy="4206239"/>
            </a:xfrm>
            <a:prstGeom prst="rect">
              <a:avLst/>
            </a:prstGeom>
            <a:solidFill>
              <a:schemeClr val="bg1"/>
            </a:solidFill>
          </p:spPr>
        </p:pic>
      </p:grpSp>
      <p:sp>
        <p:nvSpPr>
          <p:cNvPr id="7" name="Title 3">
            <a:extLst>
              <a:ext uri="{FF2B5EF4-FFF2-40B4-BE49-F238E27FC236}">
                <a16:creationId xmlns:a16="http://schemas.microsoft.com/office/drawing/2014/main" id="{2035A8CD-126F-4417-A2EF-DD4AB36AD4B2}"/>
              </a:ext>
            </a:extLst>
          </p:cNvPr>
          <p:cNvSpPr txBox="1">
            <a:spLocks/>
          </p:cNvSpPr>
          <p:nvPr/>
        </p:nvSpPr>
        <p:spPr>
          <a:xfrm>
            <a:off x="588263" y="457200"/>
            <a:ext cx="11018520"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Pre-built connectors</a:t>
            </a:r>
            <a:br>
              <a:rPr kumimoji="0" lang="en-US" sz="3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br>
            <a:r>
              <a:rPr kumimoji="0" lang="en-US" sz="2400" b="0" i="0" u="none" strike="noStrike" kern="1200" cap="none" spc="0" normalizeH="0" baseline="0" noProof="0" dirty="0">
                <a:ln w="3175">
                  <a:noFill/>
                </a:ln>
                <a:solidFill>
                  <a:srgbClr val="000000"/>
                </a:solidFill>
                <a:effectLst/>
                <a:uLnTx/>
                <a:uFillTx/>
                <a:latin typeface="Segoe UI"/>
                <a:ea typeface="+mn-ea"/>
                <a:cs typeface="Segoe UI" pitchFamily="34" charset="0"/>
              </a:rPr>
              <a:t>Connect to Microsoft and third-party data sources with ease</a:t>
            </a:r>
            <a:br>
              <a:rPr kumimoji="0" lang="en-US" sz="3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br>
            <a:endParaRPr kumimoji="0" lang="en-US" sz="3600" b="0" i="0" u="none" strike="noStrike" kern="1200" cap="none" spc="0" normalizeH="0" baseline="0" noProof="0" dirty="0">
              <a:ln w="3175">
                <a:noFill/>
              </a:ln>
              <a:solidFill>
                <a:srgbClr val="000000"/>
              </a:solidFill>
              <a:effectLst/>
              <a:uLnTx/>
              <a:uFillTx/>
              <a:latin typeface="Segoe UI Semibold"/>
              <a:ea typeface="+mn-ea"/>
              <a:cs typeface="Segoe UI" pitchFamily="34" charset="0"/>
            </a:endParaRPr>
          </a:p>
        </p:txBody>
      </p:sp>
      <p:sp>
        <p:nvSpPr>
          <p:cNvPr id="8" name="Arrow: Bent 7">
            <a:extLst>
              <a:ext uri="{FF2B5EF4-FFF2-40B4-BE49-F238E27FC236}">
                <a16:creationId xmlns:a16="http://schemas.microsoft.com/office/drawing/2014/main" id="{48BBF3E4-2143-4941-A05F-D76DC0D7073A}"/>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477D0011-130D-4F6F-89CE-DAA4CC717F4C}"/>
              </a:ext>
            </a:extLst>
          </p:cNvPr>
          <p:cNvSpPr txBox="1">
            <a:spLocks/>
          </p:cNvSpPr>
          <p:nvPr/>
        </p:nvSpPr>
        <p:spPr>
          <a:xfrm>
            <a:off x="584200" y="1537599"/>
            <a:ext cx="4958310" cy="4785926"/>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Built-in connectivity to 700+ cloud services, content services, databases, APIs, etc.</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Seamless hybrid connectivity to on-premises systems via the on-premises data gateway.</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Develop and register custom connectors as a building block for citizen developers. </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Connect data silos by using multiple data sources in a single application.</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Connect data silos by using multiple data sources in a single application.</a:t>
            </a:r>
          </a:p>
          <a:p>
            <a:pPr marL="0" marR="0" lvl="0" indent="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957473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C3346DC7-75F3-4A56-A31C-EDB480C3B688}"/>
              </a:ext>
            </a:extLst>
          </p:cNvPr>
          <p:cNvSpPr/>
          <p:nvPr/>
        </p:nvSpPr>
        <p:spPr bwMode="auto">
          <a:xfrm>
            <a:off x="9300234"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A6468247-02CA-497C-98DA-9C23E7892105}"/>
              </a:ext>
            </a:extLst>
          </p:cNvPr>
          <p:cNvSpPr/>
          <p:nvPr/>
        </p:nvSpPr>
        <p:spPr bwMode="auto">
          <a:xfrm>
            <a:off x="5548284"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1DF792F1-B77E-2E40-9CE1-6DF57AB5E358}"/>
              </a:ext>
            </a:extLst>
          </p:cNvPr>
          <p:cNvSpPr/>
          <p:nvPr/>
        </p:nvSpPr>
        <p:spPr bwMode="auto">
          <a:xfrm>
            <a:off x="0" y="3690458"/>
            <a:ext cx="12192000" cy="3167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9" marR="0" lvl="0" indent="-113605" algn="l" defTabSz="914049" rtl="0" eaLnBrk="1" fontAlgn="auto" latinLnBrk="0" hangingPunct="1">
              <a:lnSpc>
                <a:spcPct val="100000"/>
              </a:lnSpc>
              <a:spcBef>
                <a:spcPts val="0"/>
              </a:spcBef>
              <a:spcAft>
                <a:spcPts val="392"/>
              </a:spcAft>
              <a:buClrTx/>
              <a:buSzTx/>
              <a:buFont typeface="Arial" panose="020B0604020202020204" pitchFamily="34" charset="0"/>
              <a:buChar char="•"/>
              <a:tabLst>
                <a:tab pos="56024" algn="l"/>
              </a:tabLst>
              <a:defRPr/>
            </a:pPr>
            <a:endParaRPr kumimoji="0" lang="en-US" sz="1765"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 name="Text Placeholder 3">
            <a:extLst>
              <a:ext uri="{FF2B5EF4-FFF2-40B4-BE49-F238E27FC236}">
                <a16:creationId xmlns:a16="http://schemas.microsoft.com/office/drawing/2014/main" id="{713EA6B9-BF59-D84A-A822-6FD25B998072}"/>
              </a:ext>
            </a:extLst>
          </p:cNvPr>
          <p:cNvSpPr>
            <a:spLocks noGrp="1"/>
          </p:cNvSpPr>
          <p:nvPr>
            <p:ph type="body" sz="quarter" idx="24"/>
          </p:nvPr>
        </p:nvSpPr>
        <p:spPr>
          <a:xfrm>
            <a:off x="763189" y="2548163"/>
            <a:ext cx="3075616" cy="816329"/>
          </a:xfrm>
        </p:spPr>
        <p:txBody>
          <a:bodyPr anchor="t"/>
          <a:lstStyle/>
          <a:p>
            <a:pPr defTabSz="932293" fontAlgn="base">
              <a:spcBef>
                <a:spcPts val="1176"/>
              </a:spcBef>
              <a:spcAft>
                <a:spcPts val="0"/>
              </a:spcAft>
              <a:buSzTx/>
              <a:defRPr/>
            </a:pPr>
            <a:r>
              <a:rPr lang="en-US" sz="1600" dirty="0">
                <a:solidFill>
                  <a:schemeClr val="tx1"/>
                </a:solidFill>
                <a:latin typeface="+mn-lt"/>
                <a:cs typeface="Segoe UI" panose="020B0502040204020203" pitchFamily="34" charset="0"/>
              </a:rPr>
              <a:t>Low-code AI solutions for </a:t>
            </a:r>
            <a:br>
              <a:rPr lang="en-US" sz="1600" dirty="0">
                <a:solidFill>
                  <a:schemeClr val="tx1"/>
                </a:solidFill>
                <a:latin typeface="+mn-lt"/>
                <a:cs typeface="Segoe UI" panose="020B0502040204020203" pitchFamily="34" charset="0"/>
              </a:rPr>
            </a:br>
            <a:r>
              <a:rPr lang="en-US" sz="1600" dirty="0">
                <a:solidFill>
                  <a:schemeClr val="tx1"/>
                </a:solidFill>
                <a:latin typeface="+mn-lt"/>
                <a:cs typeface="Segoe UI" panose="020B0502040204020203" pitchFamily="34" charset="0"/>
              </a:rPr>
              <a:t>Power Platform leveraging </a:t>
            </a:r>
            <a:br>
              <a:rPr lang="en-US" sz="1600" dirty="0">
                <a:solidFill>
                  <a:schemeClr val="tx1"/>
                </a:solidFill>
                <a:latin typeface="+mn-lt"/>
                <a:cs typeface="Segoe UI" panose="020B0502040204020203" pitchFamily="34" charset="0"/>
              </a:rPr>
            </a:br>
            <a:r>
              <a:rPr lang="en-US" sz="1600" dirty="0">
                <a:solidFill>
                  <a:schemeClr val="tx1"/>
                </a:solidFill>
                <a:latin typeface="+mn-lt"/>
                <a:cs typeface="Segoe UI" panose="020B0502040204020203" pitchFamily="34" charset="0"/>
              </a:rPr>
              <a:t>the power of Azure AI.</a:t>
            </a:r>
          </a:p>
        </p:txBody>
      </p:sp>
      <p:sp>
        <p:nvSpPr>
          <p:cNvPr id="20" name="Text Placeholder 3">
            <a:extLst>
              <a:ext uri="{FF2B5EF4-FFF2-40B4-BE49-F238E27FC236}">
                <a16:creationId xmlns:a16="http://schemas.microsoft.com/office/drawing/2014/main" id="{FFDF1BCF-BBE7-F442-94C2-158C6DB9357D}"/>
              </a:ext>
            </a:extLst>
          </p:cNvPr>
          <p:cNvSpPr txBox="1">
            <a:spLocks/>
          </p:cNvSpPr>
          <p:nvPr/>
        </p:nvSpPr>
        <p:spPr>
          <a:xfrm>
            <a:off x="4634549" y="2548163"/>
            <a:ext cx="3075616" cy="1046805"/>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Native integration with Common Data Service enables data from </a:t>
            </a:r>
            <a:r>
              <a:rPr kumimoji="0" lang="en-US" sz="1600" b="0" i="0" u="none" strike="noStrike" kern="1200" cap="none" spc="0" normalizeH="0" baseline="0" noProof="0" dirty="0" err="1">
                <a:ln>
                  <a:noFill/>
                </a:ln>
                <a:solidFill>
                  <a:srgbClr val="000000"/>
                </a:solidFill>
                <a:effectLst/>
                <a:uLnTx/>
                <a:uFillTx/>
                <a:latin typeface="Segoe UI"/>
                <a:ea typeface="+mn-ea"/>
                <a:cs typeface="Segoe UI" panose="020B0502040204020203" pitchFamily="34" charset="0"/>
              </a:rPr>
              <a:t>Dataverse</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Azure Data Lakes.</a:t>
            </a:r>
          </a:p>
        </p:txBody>
      </p:sp>
      <p:sp>
        <p:nvSpPr>
          <p:cNvPr id="21" name="Text Placeholder 3">
            <a:extLst>
              <a:ext uri="{FF2B5EF4-FFF2-40B4-BE49-F238E27FC236}">
                <a16:creationId xmlns:a16="http://schemas.microsoft.com/office/drawing/2014/main" id="{EC193521-8464-DA46-85BF-DDCA9CC67AC5}"/>
              </a:ext>
            </a:extLst>
          </p:cNvPr>
          <p:cNvSpPr txBox="1">
            <a:spLocks/>
          </p:cNvSpPr>
          <p:nvPr/>
        </p:nvSpPr>
        <p:spPr>
          <a:xfrm>
            <a:off x="8505910" y="2548163"/>
            <a:ext cx="3329601" cy="1046805"/>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Leverage predictions directly from Common Data Service across your Power Platform solutions, Dynamics </a:t>
            </a:r>
            <a:b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365, or Microsoft 365.</a:t>
            </a:r>
          </a:p>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endParaRPr kumimoji="0" lang="en-US" sz="1600" b="0" i="0" u="none" strike="noStrike" kern="1200" cap="none" spc="0" normalizeH="0" baseline="0" noProof="0" dirty="0">
              <a:ln>
                <a:noFill/>
              </a:ln>
              <a:solidFill>
                <a:srgbClr val="282828"/>
              </a:solidFill>
              <a:effectLst/>
              <a:uLnTx/>
              <a:uFillTx/>
              <a:latin typeface="Segoe UI"/>
              <a:ea typeface="+mn-ea"/>
              <a:cs typeface="Segoe UI Light" panose="020B0502040204020203" pitchFamily="34" charset="0"/>
            </a:endParaRPr>
          </a:p>
        </p:txBody>
      </p:sp>
      <p:sp>
        <p:nvSpPr>
          <p:cNvPr id="22" name="ChatBot_F08B" title="Icon of a robotic chat bubble with a smiley face">
            <a:extLst>
              <a:ext uri="{FF2B5EF4-FFF2-40B4-BE49-F238E27FC236}">
                <a16:creationId xmlns:a16="http://schemas.microsoft.com/office/drawing/2014/main" id="{67E2D011-6566-4C4A-9651-2C73DBFE61D2}"/>
              </a:ext>
            </a:extLst>
          </p:cNvPr>
          <p:cNvSpPr>
            <a:spLocks noChangeAspect="1" noEditPoints="1"/>
          </p:cNvSpPr>
          <p:nvPr/>
        </p:nvSpPr>
        <p:spPr bwMode="auto">
          <a:xfrm>
            <a:off x="1546323" y="1913545"/>
            <a:ext cx="349654" cy="451626"/>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solidFill>
            <a:srgbClr val="0078D4"/>
          </a:solid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D1FECBEC-3F35-4283-B289-A15C3FC67C83}"/>
              </a:ext>
            </a:extLst>
          </p:cNvPr>
          <p:cNvGrpSpPr/>
          <p:nvPr/>
        </p:nvGrpSpPr>
        <p:grpSpPr>
          <a:xfrm>
            <a:off x="588263" y="4389012"/>
            <a:ext cx="2618938" cy="1358279"/>
            <a:chOff x="588263" y="4576487"/>
            <a:chExt cx="2618938" cy="1358279"/>
          </a:xfrm>
        </p:grpSpPr>
        <p:sp>
          <p:nvSpPr>
            <p:cNvPr id="13" name="Text Placeholder 3">
              <a:extLst>
                <a:ext uri="{FF2B5EF4-FFF2-40B4-BE49-F238E27FC236}">
                  <a16:creationId xmlns:a16="http://schemas.microsoft.com/office/drawing/2014/main" id="{4F8F1C3C-39BE-404D-888F-62652A2FB88B}"/>
                </a:ext>
              </a:extLst>
            </p:cNvPr>
            <p:cNvSpPr txBox="1">
              <a:spLocks/>
            </p:cNvSpPr>
            <p:nvPr/>
          </p:nvSpPr>
          <p:spPr>
            <a:xfrm>
              <a:off x="589264" y="4828436"/>
              <a:ext cx="2617937" cy="1106330"/>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Binary classification</a:t>
              </a:r>
            </a:p>
            <a:p>
              <a:pPr marL="0" marR="0" lvl="0" indent="0" algn="l" defTabSz="914049" rtl="0" eaLnBrk="1" fontAlgn="auto" latinLnBrk="0" hangingPunct="1">
                <a:lnSpc>
                  <a:spcPct val="100000"/>
                </a:lnSpc>
                <a:spcBef>
                  <a:spcPts val="0"/>
                </a:spcBef>
                <a:spcAft>
                  <a:spcPts val="1176"/>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Predict and classify fields </a:t>
              </a:r>
              <a:b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 </a:t>
              </a:r>
              <a:r>
                <a:rPr kumimoji="0" lang="en-US" sz="1600" b="0" i="0" u="none" strike="noStrike" kern="1200" cap="none" spc="0" normalizeH="0" baseline="0" noProof="0" dirty="0" err="1">
                  <a:ln>
                    <a:noFill/>
                  </a:ln>
                  <a:solidFill>
                    <a:srgbClr val="000000"/>
                  </a:solidFill>
                  <a:effectLst/>
                  <a:uLnTx/>
                  <a:uFillTx/>
                  <a:latin typeface="Segoe UI"/>
                  <a:ea typeface="+mn-ea"/>
                  <a:cs typeface="Segoe UI" panose="020B0502040204020203" pitchFamily="34" charset="0"/>
                </a:rPr>
                <a:t>Dataverse</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p>
            <a:p>
              <a:pPr marL="0" marR="0" lvl="0" indent="0" algn="l" defTabSz="914367" rtl="0" eaLnBrk="1" fontAlgn="auto" latinLnBrk="0" hangingPunct="1">
                <a:lnSpc>
                  <a:spcPct val="100000"/>
                </a:lnSpc>
                <a:spcBef>
                  <a:spcPts val="0"/>
                </a:spcBef>
                <a:spcAft>
                  <a:spcPts val="1176"/>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1176"/>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endParaRPr>
            </a:p>
          </p:txBody>
        </p:sp>
        <p:sp>
          <p:nvSpPr>
            <p:cNvPr id="29" name="Text Placeholder 6">
              <a:extLst>
                <a:ext uri="{FF2B5EF4-FFF2-40B4-BE49-F238E27FC236}">
                  <a16:creationId xmlns:a16="http://schemas.microsoft.com/office/drawing/2014/main" id="{58E2B13E-0DE4-9944-9000-78FB4ABEB15B}"/>
                </a:ext>
              </a:extLst>
            </p:cNvPr>
            <p:cNvSpPr txBox="1">
              <a:spLocks/>
            </p:cNvSpPr>
            <p:nvPr/>
          </p:nvSpPr>
          <p:spPr>
            <a:xfrm>
              <a:off x="588263"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Prediction</a:t>
              </a:r>
            </a:p>
          </p:txBody>
        </p:sp>
      </p:grpSp>
      <p:grpSp>
        <p:nvGrpSpPr>
          <p:cNvPr id="15" name="Group 14">
            <a:extLst>
              <a:ext uri="{FF2B5EF4-FFF2-40B4-BE49-F238E27FC236}">
                <a16:creationId xmlns:a16="http://schemas.microsoft.com/office/drawing/2014/main" id="{204B92CA-8535-4CCF-868B-15BF803DC6E7}"/>
              </a:ext>
            </a:extLst>
          </p:cNvPr>
          <p:cNvGrpSpPr/>
          <p:nvPr/>
        </p:nvGrpSpPr>
        <p:grpSpPr>
          <a:xfrm>
            <a:off x="3410588" y="4389012"/>
            <a:ext cx="3037726" cy="1151056"/>
            <a:chOff x="3659340" y="4576487"/>
            <a:chExt cx="3037726" cy="1151056"/>
          </a:xfrm>
        </p:grpSpPr>
        <p:sp>
          <p:nvSpPr>
            <p:cNvPr id="19" name="Text Placeholder 3">
              <a:extLst>
                <a:ext uri="{FF2B5EF4-FFF2-40B4-BE49-F238E27FC236}">
                  <a16:creationId xmlns:a16="http://schemas.microsoft.com/office/drawing/2014/main" id="{51B5A23C-16CF-3141-8EF0-2A59AAF21642}"/>
                </a:ext>
              </a:extLst>
            </p:cNvPr>
            <p:cNvSpPr txBox="1">
              <a:spLocks/>
            </p:cNvSpPr>
            <p:nvPr/>
          </p:nvSpPr>
          <p:spPr>
            <a:xfrm>
              <a:off x="3659340" y="4828437"/>
              <a:ext cx="3037726" cy="89910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Forms processing</a:t>
              </a:r>
            </a:p>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Extract structured data from digital paper, PDFs, and forms</a:t>
              </a:r>
              <a:r>
                <a:rPr kumimoji="0" lang="en-US" sz="16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a:t>
              </a:r>
            </a:p>
          </p:txBody>
        </p:sp>
        <p:sp>
          <p:nvSpPr>
            <p:cNvPr id="30" name="Text Placeholder 6">
              <a:extLst>
                <a:ext uri="{FF2B5EF4-FFF2-40B4-BE49-F238E27FC236}">
                  <a16:creationId xmlns:a16="http://schemas.microsoft.com/office/drawing/2014/main" id="{60FA6634-EC48-BD45-8563-F328B1F2423F}"/>
                </a:ext>
              </a:extLst>
            </p:cNvPr>
            <p:cNvSpPr txBox="1">
              <a:spLocks/>
            </p:cNvSpPr>
            <p:nvPr/>
          </p:nvSpPr>
          <p:spPr>
            <a:xfrm>
              <a:off x="3669805"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Vision</a:t>
              </a:r>
            </a:p>
          </p:txBody>
        </p:sp>
      </p:grpSp>
      <p:grpSp>
        <p:nvGrpSpPr>
          <p:cNvPr id="16" name="Group 15">
            <a:extLst>
              <a:ext uri="{FF2B5EF4-FFF2-40B4-BE49-F238E27FC236}">
                <a16:creationId xmlns:a16="http://schemas.microsoft.com/office/drawing/2014/main" id="{9E1270A8-1C19-4D84-9AEA-1999091FCD8A}"/>
              </a:ext>
            </a:extLst>
          </p:cNvPr>
          <p:cNvGrpSpPr/>
          <p:nvPr/>
        </p:nvGrpSpPr>
        <p:grpSpPr>
          <a:xfrm>
            <a:off x="6651701" y="4389012"/>
            <a:ext cx="2617937" cy="1591838"/>
            <a:chOff x="6644197" y="4576487"/>
            <a:chExt cx="2617937" cy="1591838"/>
          </a:xfrm>
        </p:grpSpPr>
        <p:sp>
          <p:nvSpPr>
            <p:cNvPr id="14" name="Text Placeholder 3">
              <a:extLst>
                <a:ext uri="{FF2B5EF4-FFF2-40B4-BE49-F238E27FC236}">
                  <a16:creationId xmlns:a16="http://schemas.microsoft.com/office/drawing/2014/main" id="{A76A02BA-1343-8542-BC2B-EDAE6FA25F76}"/>
                </a:ext>
              </a:extLst>
            </p:cNvPr>
            <p:cNvSpPr txBox="1">
              <a:spLocks/>
            </p:cNvSpPr>
            <p:nvPr/>
          </p:nvSpPr>
          <p:spPr>
            <a:xfrm>
              <a:off x="6644197" y="4828437"/>
              <a:ext cx="2617937" cy="1339888"/>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Object detection</a:t>
              </a:r>
            </a:p>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Detect any object (via custom training) through camera or image control.</a:t>
              </a:r>
            </a:p>
          </p:txBody>
        </p:sp>
        <p:sp>
          <p:nvSpPr>
            <p:cNvPr id="31" name="Text Placeholder 6">
              <a:extLst>
                <a:ext uri="{FF2B5EF4-FFF2-40B4-BE49-F238E27FC236}">
                  <a16:creationId xmlns:a16="http://schemas.microsoft.com/office/drawing/2014/main" id="{284D0700-B7C8-BE49-9CBF-3CE3265D64DD}"/>
                </a:ext>
              </a:extLst>
            </p:cNvPr>
            <p:cNvSpPr txBox="1">
              <a:spLocks/>
            </p:cNvSpPr>
            <p:nvPr/>
          </p:nvSpPr>
          <p:spPr>
            <a:xfrm>
              <a:off x="6644198" y="4576487"/>
              <a:ext cx="1607358"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Vision</a:t>
              </a:r>
            </a:p>
          </p:txBody>
        </p:sp>
      </p:grpSp>
      <p:grpSp>
        <p:nvGrpSpPr>
          <p:cNvPr id="17" name="Group 16">
            <a:extLst>
              <a:ext uri="{FF2B5EF4-FFF2-40B4-BE49-F238E27FC236}">
                <a16:creationId xmlns:a16="http://schemas.microsoft.com/office/drawing/2014/main" id="{810F044C-4ECA-4109-A6D6-D69250329FBF}"/>
              </a:ext>
            </a:extLst>
          </p:cNvPr>
          <p:cNvGrpSpPr/>
          <p:nvPr/>
        </p:nvGrpSpPr>
        <p:grpSpPr>
          <a:xfrm>
            <a:off x="9473024" y="4389012"/>
            <a:ext cx="2129712" cy="1330635"/>
            <a:chOff x="9473024" y="4576487"/>
            <a:chExt cx="2129712" cy="1330635"/>
          </a:xfrm>
        </p:grpSpPr>
        <p:sp>
          <p:nvSpPr>
            <p:cNvPr id="25" name="Text Placeholder 3">
              <a:extLst>
                <a:ext uri="{FF2B5EF4-FFF2-40B4-BE49-F238E27FC236}">
                  <a16:creationId xmlns:a16="http://schemas.microsoft.com/office/drawing/2014/main" id="{11353960-AF43-9C4C-A3A5-01FD05ECFE4B}"/>
                </a:ext>
              </a:extLst>
            </p:cNvPr>
            <p:cNvSpPr txBox="1">
              <a:spLocks/>
            </p:cNvSpPr>
            <p:nvPr/>
          </p:nvSpPr>
          <p:spPr>
            <a:xfrm>
              <a:off x="9473024" y="4828436"/>
              <a:ext cx="2129712" cy="107868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Text classification</a:t>
              </a:r>
            </a:p>
            <a:p>
              <a:pPr marL="0" marR="0" lvl="0" indent="0" algn="l" defTabSz="914225" rtl="0" eaLnBrk="1" fontAlgn="auto" latinLnBrk="0" hangingPunct="1">
                <a:lnSpc>
                  <a:spcPct val="100000"/>
                </a:lnSpc>
                <a:spcBef>
                  <a:spcPts val="0"/>
                </a:spcBef>
                <a:spcAft>
                  <a:spcPts val="1176"/>
                </a:spcAft>
                <a:buClr>
                  <a:srgbClr val="75757A"/>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Classify, group and</a:t>
              </a:r>
              <a:b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categorize any text in </a:t>
              </a:r>
              <a:r>
                <a:rPr kumimoji="0" lang="en-US" sz="1600" b="0" i="0" u="none" strike="noStrike" kern="1200" cap="none" spc="0" normalizeH="0" baseline="0" noProof="0" dirty="0" err="1">
                  <a:ln>
                    <a:noFill/>
                  </a:ln>
                  <a:solidFill>
                    <a:srgbClr val="000000"/>
                  </a:solidFill>
                  <a:effectLst/>
                  <a:uLnTx/>
                  <a:uFillTx/>
                  <a:latin typeface="Segoe UI"/>
                  <a:ea typeface="+mn-ea"/>
                  <a:cs typeface="Segoe UI" panose="020B0502040204020203" pitchFamily="34" charset="0"/>
                </a:rPr>
                <a:t>Dataverse</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p>
            <a:p>
              <a:pPr marL="0" marR="0" lvl="0" indent="0" algn="l" defTabSz="914225" rtl="0" eaLnBrk="1" fontAlgn="auto" latinLnBrk="0" hangingPunct="1">
                <a:lnSpc>
                  <a:spcPct val="100000"/>
                </a:lnSpc>
                <a:spcBef>
                  <a:spcPts val="0"/>
                </a:spcBef>
                <a:spcAft>
                  <a:spcPts val="1176"/>
                </a:spcAft>
                <a:buClr>
                  <a:srgbClr val="75757A"/>
                </a:buClr>
                <a:buSzTx/>
                <a:buFont typeface="Wingdings" panose="05000000000000000000" pitchFamily="2" charset="2"/>
                <a:buNone/>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Segoe UI Semibold" panose="020B0502040204020203" pitchFamily="34" charset="0"/>
              </a:endParaRPr>
            </a:p>
          </p:txBody>
        </p:sp>
        <p:sp>
          <p:nvSpPr>
            <p:cNvPr id="32" name="Text Placeholder 6">
              <a:extLst>
                <a:ext uri="{FF2B5EF4-FFF2-40B4-BE49-F238E27FC236}">
                  <a16:creationId xmlns:a16="http://schemas.microsoft.com/office/drawing/2014/main" id="{61047745-7642-EC4A-94D0-9B65707E100D}"/>
                </a:ext>
              </a:extLst>
            </p:cNvPr>
            <p:cNvSpPr txBox="1">
              <a:spLocks/>
            </p:cNvSpPr>
            <p:nvPr/>
          </p:nvSpPr>
          <p:spPr>
            <a:xfrm>
              <a:off x="9473024"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Language</a:t>
              </a:r>
            </a:p>
          </p:txBody>
        </p:sp>
      </p:grpSp>
      <p:sp>
        <p:nvSpPr>
          <p:cNvPr id="39" name="Title 3">
            <a:extLst>
              <a:ext uri="{FF2B5EF4-FFF2-40B4-BE49-F238E27FC236}">
                <a16:creationId xmlns:a16="http://schemas.microsoft.com/office/drawing/2014/main" id="{3A229420-76D0-430D-BACE-403C4BF7C0B6}"/>
              </a:ext>
            </a:extLst>
          </p:cNvPr>
          <p:cNvSpPr txBox="1">
            <a:spLocks/>
          </p:cNvSpPr>
          <p:nvPr/>
        </p:nvSpPr>
        <p:spPr>
          <a:xfrm>
            <a:off x="588263" y="457200"/>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AI Builder</a:t>
            </a:r>
            <a:br>
              <a:rPr kumimoji="0" lang="en-US" sz="3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br>
            <a:r>
              <a:rPr kumimoji="0" lang="en-US" sz="2400" b="0" i="0" u="none" strike="noStrike" kern="1200" cap="none" spc="0" normalizeH="0" baseline="0" noProof="0" dirty="0">
                <a:ln w="3175">
                  <a:noFill/>
                </a:ln>
                <a:solidFill>
                  <a:srgbClr val="000000"/>
                </a:solidFill>
                <a:effectLst/>
                <a:uLnTx/>
                <a:uFillTx/>
                <a:latin typeface="Segoe UI"/>
                <a:ea typeface="+mn-ea"/>
                <a:cs typeface="Segoe UI" pitchFamily="34" charset="0"/>
              </a:rPr>
              <a:t>Low-code AI for apps and processes</a:t>
            </a:r>
            <a:endParaRPr kumimoji="0" lang="en-US" sz="3600" b="0" i="0" u="none" strike="noStrike" kern="1200" cap="none" spc="0" normalizeH="0" baseline="0" noProof="0" dirty="0">
              <a:ln w="3175">
                <a:noFill/>
              </a:ln>
              <a:solidFill>
                <a:srgbClr val="000000"/>
              </a:solidFill>
              <a:effectLst/>
              <a:uLnTx/>
              <a:uFillTx/>
              <a:latin typeface="Segoe UI Semibold"/>
              <a:ea typeface="+mn-ea"/>
              <a:cs typeface="Segoe UI" pitchFamily="34" charset="0"/>
            </a:endParaRPr>
          </a:p>
        </p:txBody>
      </p:sp>
      <p:pic>
        <p:nvPicPr>
          <p:cNvPr id="42" name="Picture 41">
            <a:extLst>
              <a:ext uri="{FF2B5EF4-FFF2-40B4-BE49-F238E27FC236}">
                <a16:creationId xmlns:a16="http://schemas.microsoft.com/office/drawing/2014/main" id="{01A3313A-5164-4242-9AC2-78FACAD925B6}"/>
              </a:ext>
            </a:extLst>
          </p:cNvPr>
          <p:cNvPicPr>
            <a:picLocks noChangeAspect="1"/>
          </p:cNvPicPr>
          <p:nvPr/>
        </p:nvPicPr>
        <p:blipFill>
          <a:blip r:embed="rId3"/>
          <a:stretch>
            <a:fillRect/>
          </a:stretch>
        </p:blipFill>
        <p:spPr>
          <a:xfrm>
            <a:off x="5638071" y="1758450"/>
            <a:ext cx="624074" cy="624074"/>
          </a:xfrm>
          <a:prstGeom prst="rect">
            <a:avLst/>
          </a:prstGeom>
        </p:spPr>
      </p:pic>
      <p:sp>
        <p:nvSpPr>
          <p:cNvPr id="46" name="Oval 45">
            <a:extLst>
              <a:ext uri="{FF2B5EF4-FFF2-40B4-BE49-F238E27FC236}">
                <a16:creationId xmlns:a16="http://schemas.microsoft.com/office/drawing/2014/main" id="{51D915B8-3724-497C-986C-8D70F09B7552}"/>
              </a:ext>
            </a:extLst>
          </p:cNvPr>
          <p:cNvSpPr/>
          <p:nvPr/>
        </p:nvSpPr>
        <p:spPr bwMode="auto">
          <a:xfrm>
            <a:off x="1459249"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7" name="Picture 46">
            <a:extLst>
              <a:ext uri="{FF2B5EF4-FFF2-40B4-BE49-F238E27FC236}">
                <a16:creationId xmlns:a16="http://schemas.microsoft.com/office/drawing/2014/main" id="{82D0FFE4-05B1-4E99-8A1C-297C0E7B2555}"/>
              </a:ext>
            </a:extLst>
          </p:cNvPr>
          <p:cNvPicPr>
            <a:picLocks noChangeAspect="1"/>
          </p:cNvPicPr>
          <p:nvPr/>
        </p:nvPicPr>
        <p:blipFill>
          <a:blip r:embed="rId4"/>
          <a:stretch>
            <a:fillRect/>
          </a:stretch>
        </p:blipFill>
        <p:spPr>
          <a:xfrm>
            <a:off x="1568884" y="1757867"/>
            <a:ext cx="624566" cy="625240"/>
          </a:xfrm>
          <a:prstGeom prst="rect">
            <a:avLst/>
          </a:prstGeom>
        </p:spPr>
      </p:pic>
      <p:pic>
        <p:nvPicPr>
          <p:cNvPr id="48" name="Picture 47">
            <a:extLst>
              <a:ext uri="{FF2B5EF4-FFF2-40B4-BE49-F238E27FC236}">
                <a16:creationId xmlns:a16="http://schemas.microsoft.com/office/drawing/2014/main" id="{397A769E-FEA9-4050-BEB1-6633217637FE}"/>
              </a:ext>
            </a:extLst>
          </p:cNvPr>
          <p:cNvPicPr>
            <a:picLocks noChangeAspect="1"/>
          </p:cNvPicPr>
          <p:nvPr/>
        </p:nvPicPr>
        <p:blipFill>
          <a:blip r:embed="rId5"/>
          <a:stretch>
            <a:fillRect/>
          </a:stretch>
        </p:blipFill>
        <p:spPr>
          <a:xfrm>
            <a:off x="9408825" y="1757867"/>
            <a:ext cx="624566" cy="625240"/>
          </a:xfrm>
          <a:prstGeom prst="rect">
            <a:avLst/>
          </a:prstGeom>
        </p:spPr>
      </p:pic>
    </p:spTree>
    <p:extLst>
      <p:ext uri="{BB962C8B-B14F-4D97-AF65-F5344CB8AC3E}">
        <p14:creationId xmlns:p14="http://schemas.microsoft.com/office/powerpoint/2010/main" val="40984766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60D56B0-FC83-4F6D-8B6B-BBE3FBC5AF14}"/>
              </a:ext>
              <a:ext uri="{C183D7F6-B498-43B3-948B-1728B52AA6E4}">
                <adec:decorative xmlns:adec="http://schemas.microsoft.com/office/drawing/2017/decorative" val="1"/>
              </a:ext>
            </a:extLst>
          </p:cNvPr>
          <p:cNvSpPr/>
          <p:nvPr/>
        </p:nvSpPr>
        <p:spPr bwMode="auto">
          <a:xfrm>
            <a:off x="6096000" y="14134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2035A8CD-126F-4417-A2EF-DD4AB36AD4B2}"/>
              </a:ext>
            </a:extLst>
          </p:cNvPr>
          <p:cNvSpPr txBox="1">
            <a:spLocks/>
          </p:cNvSpPr>
          <p:nvPr/>
        </p:nvSpPr>
        <p:spPr>
          <a:xfrm>
            <a:off x="588263" y="457200"/>
            <a:ext cx="11018520"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w="3175">
                  <a:noFill/>
                </a:ln>
                <a:solidFill>
                  <a:srgbClr val="000000"/>
                </a:solidFill>
                <a:effectLst/>
                <a:uLnTx/>
                <a:uFillTx/>
                <a:latin typeface="Segoe UI Semibold"/>
                <a:ea typeface="+mn-ea"/>
                <a:cs typeface="Segoe UI" pitchFamily="34" charset="0"/>
              </a:rPr>
              <a:t>Dataverse</a:t>
            </a:r>
            <a:br>
              <a:rPr kumimoji="0" lang="en-US" sz="3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br>
            <a:r>
              <a:rPr kumimoji="0" lang="en-US" sz="2400" b="0" i="0" u="none" strike="noStrike" kern="1200" cap="none" spc="0" normalizeH="0" baseline="0" noProof="0" dirty="0">
                <a:ln w="3175">
                  <a:noFill/>
                </a:ln>
                <a:solidFill>
                  <a:srgbClr val="000000"/>
                </a:solidFill>
                <a:effectLst/>
                <a:uLnTx/>
                <a:uFillTx/>
                <a:latin typeface="Segoe UI"/>
                <a:ea typeface="+mn-ea"/>
                <a:cs typeface="Segoe UI" pitchFamily="34" charset="0"/>
              </a:rPr>
              <a:t>Put all your data to work</a:t>
            </a:r>
            <a:br>
              <a:rPr kumimoji="0" lang="en-US" sz="3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br>
            <a:endParaRPr kumimoji="0" lang="en-US" sz="3600" b="0" i="0" u="none" strike="noStrike" kern="1200" cap="none" spc="0" normalizeH="0" baseline="0" noProof="0" dirty="0">
              <a:ln w="3175">
                <a:noFill/>
              </a:ln>
              <a:solidFill>
                <a:srgbClr val="000000"/>
              </a:solidFill>
              <a:effectLst/>
              <a:uLnTx/>
              <a:uFillTx/>
              <a:latin typeface="Segoe UI Semibold"/>
              <a:ea typeface="+mn-ea"/>
              <a:cs typeface="Segoe UI" pitchFamily="34" charset="0"/>
            </a:endParaRPr>
          </a:p>
        </p:txBody>
      </p:sp>
      <p:sp>
        <p:nvSpPr>
          <p:cNvPr id="8" name="Arrow: Bent 7">
            <a:extLst>
              <a:ext uri="{FF2B5EF4-FFF2-40B4-BE49-F238E27FC236}">
                <a16:creationId xmlns:a16="http://schemas.microsoft.com/office/drawing/2014/main" id="{48BBF3E4-2143-4941-A05F-D76DC0D7073A}"/>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477D0011-130D-4F6F-89CE-DAA4CC717F4C}"/>
              </a:ext>
            </a:extLst>
          </p:cNvPr>
          <p:cNvSpPr txBox="1">
            <a:spLocks/>
          </p:cNvSpPr>
          <p:nvPr/>
        </p:nvSpPr>
        <p:spPr>
          <a:xfrm>
            <a:off x="584200" y="1537599"/>
            <a:ext cx="4958310" cy="4401205"/>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Jumpstart apps using an extensible data model with business logic, security and integration built in.</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Extend data and processes to external and anonymous users with Power Apps portals.</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Support all your data: relational data, file and</a:t>
            </a:r>
            <a:b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blob storage, logs and search indexing.</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Effortless Dynamics 365, Office 365</a:t>
            </a:r>
            <a:b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and Azure integration as well as powerful integration capabilities.</a:t>
            </a:r>
          </a:p>
          <a:p>
            <a:pPr marL="0" marR="0" lvl="0" indent="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9" name="Picture 8">
            <a:extLst>
              <a:ext uri="{FF2B5EF4-FFF2-40B4-BE49-F238E27FC236}">
                <a16:creationId xmlns:a16="http://schemas.microsoft.com/office/drawing/2014/main" id="{BB04C7E3-00C5-495E-9AEC-1F3F3C0E537F}"/>
              </a:ext>
            </a:extLst>
          </p:cNvPr>
          <p:cNvPicPr>
            <a:picLocks noChangeAspect="1"/>
          </p:cNvPicPr>
          <p:nvPr/>
        </p:nvPicPr>
        <p:blipFill rotWithShape="1">
          <a:blip r:embed="rId4"/>
          <a:srcRect l="176"/>
          <a:stretch/>
        </p:blipFill>
        <p:spPr>
          <a:xfrm>
            <a:off x="6482117" y="1623050"/>
            <a:ext cx="7025426" cy="4206239"/>
          </a:xfrm>
          <a:prstGeom prst="rect">
            <a:avLst/>
          </a:prstGeom>
        </p:spPr>
      </p:pic>
    </p:spTree>
    <p:extLst>
      <p:ext uri="{BB962C8B-B14F-4D97-AF65-F5344CB8AC3E}">
        <p14:creationId xmlns:p14="http://schemas.microsoft.com/office/powerpoint/2010/main" val="3076400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BDF0B91-40DE-4723-BA8E-EADA0CE01A96}"/>
              </a:ext>
            </a:extLst>
          </p:cNvPr>
          <p:cNvSpPr>
            <a:spLocks noGrp="1"/>
          </p:cNvSpPr>
          <p:nvPr>
            <p:ph type="title"/>
          </p:nvPr>
        </p:nvSpPr>
        <p:spPr/>
        <p:txBody>
          <a:bodyPr/>
          <a:lstStyle/>
          <a:p>
            <a:r>
              <a:rPr lang="en-US"/>
              <a:t>Power Platform is everyone’s platform for low-code transformation</a:t>
            </a:r>
          </a:p>
        </p:txBody>
      </p:sp>
    </p:spTree>
    <p:extLst>
      <p:ext uri="{BB962C8B-B14F-4D97-AF65-F5344CB8AC3E}">
        <p14:creationId xmlns:p14="http://schemas.microsoft.com/office/powerpoint/2010/main" val="143858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06A32887-DADC-D54C-82EB-D0A68EA87C6F}"/>
              </a:ext>
            </a:extLst>
          </p:cNvPr>
          <p:cNvPicPr>
            <a:picLocks noChangeAspect="1"/>
          </p:cNvPicPr>
          <p:nvPr/>
        </p:nvPicPr>
        <p:blipFill>
          <a:blip r:embed="rId3"/>
          <a:stretch>
            <a:fillRect/>
          </a:stretch>
        </p:blipFill>
        <p:spPr>
          <a:xfrm>
            <a:off x="6838950" y="1313180"/>
            <a:ext cx="7092406" cy="4476273"/>
          </a:xfrm>
          <a:prstGeom prst="rect">
            <a:avLst/>
          </a:prstGeom>
        </p:spPr>
      </p:pic>
      <p:grpSp>
        <p:nvGrpSpPr>
          <p:cNvPr id="13" name="Group 12">
            <a:extLst>
              <a:ext uri="{FF2B5EF4-FFF2-40B4-BE49-F238E27FC236}">
                <a16:creationId xmlns:a16="http://schemas.microsoft.com/office/drawing/2014/main" id="{D18C4862-ED10-4A3D-85D4-8E468A0C3AF7}"/>
              </a:ext>
            </a:extLst>
          </p:cNvPr>
          <p:cNvGrpSpPr/>
          <p:nvPr/>
        </p:nvGrpSpPr>
        <p:grpSpPr>
          <a:xfrm>
            <a:off x="828652" y="1419669"/>
            <a:ext cx="5853215" cy="5070557"/>
            <a:chOff x="828652" y="1368869"/>
            <a:chExt cx="5853215" cy="5070557"/>
          </a:xfrm>
        </p:grpSpPr>
        <p:sp>
          <p:nvSpPr>
            <p:cNvPr id="10" name="Text Placeholder 6">
              <a:extLst>
                <a:ext uri="{FF2B5EF4-FFF2-40B4-BE49-F238E27FC236}">
                  <a16:creationId xmlns:a16="http://schemas.microsoft.com/office/drawing/2014/main" id="{3F3800C7-A104-E24D-8637-56FC7ABDDC0B}"/>
                </a:ext>
              </a:extLst>
            </p:cNvPr>
            <p:cNvSpPr txBox="1">
              <a:spLocks/>
            </p:cNvSpPr>
            <p:nvPr/>
          </p:nvSpPr>
          <p:spPr>
            <a:xfrm>
              <a:off x="1633070" y="2481406"/>
              <a:ext cx="4742329" cy="10191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Empower everyone to imagine, build, and launch solutions </a:t>
              </a:r>
            </a:p>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500" b="0" i="0" u="none" strike="noStrike" kern="1200" cap="none" spc="0" normalizeH="0" baseline="0" noProof="0" dirty="0">
                  <a:ln>
                    <a:noFill/>
                  </a:ln>
                  <a:solidFill>
                    <a:srgbClr val="000002"/>
                  </a:solidFill>
                  <a:effectLst/>
                  <a:uLnTx/>
                  <a:uFillTx/>
                  <a:latin typeface="Segoe UI  "/>
                  <a:ea typeface="+mn-ea"/>
                  <a:cs typeface="Segoe UI Light" panose="020B0502040204020203" pitchFamily="34" charset="0"/>
                </a:rPr>
                <a:t>Empower everyone to create innovative business solutions in hours - not months – with familiar tools. </a:t>
              </a:r>
            </a:p>
          </p:txBody>
        </p:sp>
        <p:sp>
          <p:nvSpPr>
            <p:cNvPr id="11" name="Text Placeholder 6">
              <a:extLst>
                <a:ext uri="{FF2B5EF4-FFF2-40B4-BE49-F238E27FC236}">
                  <a16:creationId xmlns:a16="http://schemas.microsoft.com/office/drawing/2014/main" id="{E6572E05-C339-5040-8AEC-F2376AB69430}"/>
                </a:ext>
              </a:extLst>
            </p:cNvPr>
            <p:cNvSpPr txBox="1">
              <a:spLocks/>
            </p:cNvSpPr>
            <p:nvPr/>
          </p:nvSpPr>
          <p:spPr>
            <a:xfrm>
              <a:off x="1633070" y="3939575"/>
              <a:ext cx="5047129" cy="10410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Unlock developer productivity and innovation </a:t>
              </a:r>
            </a:p>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500" b="0" i="0" u="none" strike="noStrike" kern="1200" cap="none" spc="0" normalizeH="0" baseline="0" noProof="0" dirty="0">
                  <a:ln>
                    <a:noFill/>
                  </a:ln>
                  <a:solidFill>
                    <a:srgbClr val="000002"/>
                  </a:solidFill>
                  <a:effectLst/>
                  <a:uLnTx/>
                  <a:uFillTx/>
                  <a:latin typeface="Segoe UI  "/>
                  <a:ea typeface="+mn-ea"/>
                  <a:cs typeface="Segoe UI Light" panose="020B0502040204020203" pitchFamily="34" charset="0"/>
                </a:rPr>
                <a:t>Empower developers to build solutions faster and at-scale while using preferred development environments. </a:t>
              </a:r>
            </a:p>
          </p:txBody>
        </p:sp>
        <p:sp>
          <p:nvSpPr>
            <p:cNvPr id="3" name="Text Placeholder 6">
              <a:extLst>
                <a:ext uri="{FF2B5EF4-FFF2-40B4-BE49-F238E27FC236}">
                  <a16:creationId xmlns:a16="http://schemas.microsoft.com/office/drawing/2014/main" id="{15CADF89-E816-DE4C-AD8B-0665FA21B169}"/>
                </a:ext>
              </a:extLst>
            </p:cNvPr>
            <p:cNvSpPr txBox="1">
              <a:spLocks/>
            </p:cNvSpPr>
            <p:nvPr/>
          </p:nvSpPr>
          <p:spPr>
            <a:xfrm>
              <a:off x="1633070" y="1368869"/>
              <a:ext cx="4958230" cy="6734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Drive low-code transformation </a:t>
              </a:r>
            </a:p>
            <a:p>
              <a:pPr marL="0" marR="0" lvl="0" indent="0" algn="l" defTabSz="914102"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srgbClr val="000002"/>
                  </a:solidFill>
                  <a:effectLst/>
                  <a:uLnTx/>
                  <a:uFillTx/>
                  <a:latin typeface="Segoe UI  "/>
                  <a:ea typeface="+mn-ea"/>
                  <a:cs typeface="Segoe UI Light" panose="020B0502040204020203" pitchFamily="34" charset="0"/>
                </a:rPr>
                <a:t>Build solutions faster by exposing technology and data </a:t>
              </a:r>
              <a:br>
                <a:rPr kumimoji="0" lang="en-US" sz="1500" b="0" i="0" u="none" strike="noStrike" kern="1200" cap="none" spc="0" normalizeH="0" baseline="0" noProof="0" dirty="0">
                  <a:ln>
                    <a:noFill/>
                  </a:ln>
                  <a:solidFill>
                    <a:srgbClr val="000002"/>
                  </a:solidFill>
                  <a:effectLst/>
                  <a:uLnTx/>
                  <a:uFillTx/>
                  <a:latin typeface="Segoe UI  "/>
                  <a:ea typeface="+mn-ea"/>
                  <a:cs typeface="Segoe UI Light" panose="020B0502040204020203" pitchFamily="34" charset="0"/>
                </a:rPr>
              </a:br>
              <a:r>
                <a:rPr kumimoji="0" lang="en-US" sz="1500" b="0" i="0" u="none" strike="noStrike" kern="1200" cap="none" spc="0" normalizeH="0" baseline="0" noProof="0" dirty="0">
                  <a:ln>
                    <a:noFill/>
                  </a:ln>
                  <a:solidFill>
                    <a:srgbClr val="000002"/>
                  </a:solidFill>
                  <a:effectLst/>
                  <a:uLnTx/>
                  <a:uFillTx/>
                  <a:latin typeface="Segoe UI  "/>
                  <a:ea typeface="+mn-ea"/>
                  <a:cs typeface="Segoe UI Light" panose="020B0502040204020203" pitchFamily="34" charset="0"/>
                </a:rPr>
                <a:t>to more people through a safe, governable environment.</a:t>
              </a:r>
            </a:p>
          </p:txBody>
        </p:sp>
        <p:sp>
          <p:nvSpPr>
            <p:cNvPr id="12" name="Text Placeholder 6">
              <a:extLst>
                <a:ext uri="{FF2B5EF4-FFF2-40B4-BE49-F238E27FC236}">
                  <a16:creationId xmlns:a16="http://schemas.microsoft.com/office/drawing/2014/main" id="{CDE60822-BF8A-7549-AF65-0F2FA3865C35}"/>
                </a:ext>
              </a:extLst>
            </p:cNvPr>
            <p:cNvSpPr txBox="1">
              <a:spLocks/>
            </p:cNvSpPr>
            <p:nvPr/>
          </p:nvSpPr>
          <p:spPr>
            <a:xfrm>
              <a:off x="1634738" y="5419660"/>
              <a:ext cx="5047129" cy="1019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Define a new collaboration model </a:t>
              </a:r>
            </a:p>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500" b="0" i="0" u="none" strike="noStrike" kern="1200" cap="none" spc="0" normalizeH="0" baseline="0" noProof="0" dirty="0">
                  <a:ln>
                    <a:noFill/>
                  </a:ln>
                  <a:solidFill>
                    <a:srgbClr val="000002"/>
                  </a:solidFill>
                  <a:effectLst/>
                  <a:uLnTx/>
                  <a:uFillTx/>
                  <a:latin typeface="Segoe UI  "/>
                  <a:ea typeface="+mn-ea"/>
                  <a:cs typeface="Segoe UI Light" panose="020B0502040204020203" pitchFamily="34" charset="0"/>
                </a:rPr>
                <a:t>Increase collaboration between business and IT teams and inject more flexibility into your organization. </a:t>
              </a:r>
            </a:p>
          </p:txBody>
        </p:sp>
        <p:pic>
          <p:nvPicPr>
            <p:cNvPr id="23" name="Picture 22">
              <a:extLst>
                <a:ext uri="{FF2B5EF4-FFF2-40B4-BE49-F238E27FC236}">
                  <a16:creationId xmlns:a16="http://schemas.microsoft.com/office/drawing/2014/main" id="{3D4296D3-7011-4E8E-87FF-2616CCEDF697}"/>
                </a:ext>
              </a:extLst>
            </p:cNvPr>
            <p:cNvPicPr>
              <a:picLocks noChangeAspect="1"/>
            </p:cNvPicPr>
            <p:nvPr/>
          </p:nvPicPr>
          <p:blipFill>
            <a:blip r:embed="rId4"/>
            <a:srcRect/>
            <a:stretch/>
          </p:blipFill>
          <p:spPr>
            <a:xfrm flipH="1">
              <a:off x="828652" y="2609302"/>
              <a:ext cx="556768" cy="556768"/>
            </a:xfrm>
            <a:prstGeom prst="rect">
              <a:avLst/>
            </a:prstGeom>
          </p:spPr>
        </p:pic>
        <p:pic>
          <p:nvPicPr>
            <p:cNvPr id="24" name="Picture 23">
              <a:extLst>
                <a:ext uri="{FF2B5EF4-FFF2-40B4-BE49-F238E27FC236}">
                  <a16:creationId xmlns:a16="http://schemas.microsoft.com/office/drawing/2014/main" id="{95FC8DE0-F49A-4C13-BEC0-2BEE85D114D1}"/>
                </a:ext>
              </a:extLst>
            </p:cNvPr>
            <p:cNvPicPr>
              <a:picLocks noChangeAspect="1"/>
            </p:cNvPicPr>
            <p:nvPr/>
          </p:nvPicPr>
          <p:blipFill>
            <a:blip r:embed="rId5"/>
            <a:srcRect/>
            <a:stretch/>
          </p:blipFill>
          <p:spPr>
            <a:xfrm flipH="1">
              <a:off x="828652" y="5580975"/>
              <a:ext cx="556768" cy="556768"/>
            </a:xfrm>
            <a:prstGeom prst="rect">
              <a:avLst/>
            </a:prstGeom>
          </p:spPr>
        </p:pic>
        <p:pic>
          <p:nvPicPr>
            <p:cNvPr id="26" name="Picture 25">
              <a:extLst>
                <a:ext uri="{FF2B5EF4-FFF2-40B4-BE49-F238E27FC236}">
                  <a16:creationId xmlns:a16="http://schemas.microsoft.com/office/drawing/2014/main" id="{8C17EEBF-3B41-4598-A384-DAF41B742A18}"/>
                </a:ext>
              </a:extLst>
            </p:cNvPr>
            <p:cNvPicPr>
              <a:picLocks noChangeAspect="1"/>
            </p:cNvPicPr>
            <p:nvPr/>
          </p:nvPicPr>
          <p:blipFill>
            <a:blip r:embed="rId6"/>
            <a:srcRect/>
            <a:stretch/>
          </p:blipFill>
          <p:spPr>
            <a:xfrm flipH="1">
              <a:off x="828652" y="4120513"/>
              <a:ext cx="556768" cy="556768"/>
            </a:xfrm>
            <a:prstGeom prst="rect">
              <a:avLst/>
            </a:prstGeom>
          </p:spPr>
        </p:pic>
        <p:pic>
          <p:nvPicPr>
            <p:cNvPr id="28" name="Picture 27">
              <a:extLst>
                <a:ext uri="{FF2B5EF4-FFF2-40B4-BE49-F238E27FC236}">
                  <a16:creationId xmlns:a16="http://schemas.microsoft.com/office/drawing/2014/main" id="{D17F14FC-E571-43C8-98EE-AC84CBCAD41B}"/>
                </a:ext>
              </a:extLst>
            </p:cNvPr>
            <p:cNvPicPr>
              <a:picLocks noChangeAspect="1"/>
            </p:cNvPicPr>
            <p:nvPr/>
          </p:nvPicPr>
          <p:blipFill>
            <a:blip r:embed="rId7"/>
            <a:srcRect/>
            <a:stretch/>
          </p:blipFill>
          <p:spPr>
            <a:xfrm>
              <a:off x="828652" y="1448929"/>
              <a:ext cx="556768" cy="556768"/>
            </a:xfrm>
            <a:prstGeom prst="rect">
              <a:avLst/>
            </a:prstGeom>
          </p:spPr>
        </p:pic>
      </p:grpSp>
      <p:sp>
        <p:nvSpPr>
          <p:cNvPr id="29" name="Title 1">
            <a:extLst>
              <a:ext uri="{FF2B5EF4-FFF2-40B4-BE49-F238E27FC236}">
                <a16:creationId xmlns:a16="http://schemas.microsoft.com/office/drawing/2014/main" id="{7153C8F1-18B9-4729-B200-8F7C075B4108}"/>
              </a:ext>
            </a:extLst>
          </p:cNvPr>
          <p:cNvSpPr txBox="1">
            <a:spLocks/>
          </p:cNvSpPr>
          <p:nvPr/>
        </p:nvSpPr>
        <p:spPr>
          <a:xfrm>
            <a:off x="740663" y="6096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pitchFamily="34" charset="0"/>
              </a:rPr>
              <a:t>Power Platform: An intuitive, flexible, platform of low-code tools</a:t>
            </a:r>
          </a:p>
        </p:txBody>
      </p:sp>
    </p:spTree>
    <p:extLst>
      <p:ext uri="{BB962C8B-B14F-4D97-AF65-F5344CB8AC3E}">
        <p14:creationId xmlns:p14="http://schemas.microsoft.com/office/powerpoint/2010/main" val="342779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077741-3BE2-41CD-B5DB-FFBC2339BBFB}"/>
              </a:ext>
            </a:extLst>
          </p:cNvPr>
          <p:cNvSpPr>
            <a:spLocks noGrp="1"/>
          </p:cNvSpPr>
          <p:nvPr>
            <p:ph type="title"/>
          </p:nvPr>
        </p:nvSpPr>
        <p:spPr/>
        <p:txBody>
          <a:bodyPr/>
          <a:lstStyle/>
          <a:p>
            <a:r>
              <a:rPr lang="en-US"/>
              <a:t>Power Platform + Microsoft 365</a:t>
            </a:r>
            <a:endParaRPr lang="en-IN"/>
          </a:p>
        </p:txBody>
      </p:sp>
      <p:pic>
        <p:nvPicPr>
          <p:cNvPr id="48" name="Picture 4" descr="View of a customer profile from LinkedIn">
            <a:extLst>
              <a:ext uri="{FF2B5EF4-FFF2-40B4-BE49-F238E27FC236}">
                <a16:creationId xmlns:a16="http://schemas.microsoft.com/office/drawing/2014/main" id="{1F5F4998-C960-469B-B795-5FDC494B35E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166"/>
          <a:stretch/>
        </p:blipFill>
        <p:spPr bwMode="auto">
          <a:xfrm>
            <a:off x="8034661" y="3838549"/>
            <a:ext cx="3567283" cy="1978055"/>
          </a:xfrm>
          <a:prstGeom prst="rect">
            <a:avLst/>
          </a:prstGeom>
          <a:effectLst>
            <a:outerShdw blurRad="63500" algn="ctr" rotWithShape="0">
              <a:prstClr val="black">
                <a:alpha val="13000"/>
              </a:prstClr>
            </a:outerShdw>
          </a:effectLst>
          <a:extLst>
            <a:ext uri="{909E8E84-426E-40DD-AFC4-6F175D3DCCD1}">
              <a14:hiddenFill xmlns:a14="http://schemas.microsoft.com/office/drawing/2010/main">
                <a:solidFill>
                  <a:srgbClr val="FFFFFF"/>
                </a:solidFill>
              </a14:hiddenFill>
            </a:ext>
          </a:extLst>
        </p:spPr>
      </p:pic>
      <p:pic>
        <p:nvPicPr>
          <p:cNvPr id="27" name="Picture 26" descr="A screenshot of a social media post&#10;&#10;Description automatically generated">
            <a:extLst>
              <a:ext uri="{FF2B5EF4-FFF2-40B4-BE49-F238E27FC236}">
                <a16:creationId xmlns:a16="http://schemas.microsoft.com/office/drawing/2014/main" id="{4D75DE59-1409-4096-B022-8C97693825CE}"/>
              </a:ext>
            </a:extLst>
          </p:cNvPr>
          <p:cNvPicPr>
            <a:picLocks noChangeAspect="1"/>
          </p:cNvPicPr>
          <p:nvPr/>
        </p:nvPicPr>
        <p:blipFill rotWithShape="1">
          <a:blip r:embed="rId4"/>
          <a:srcRect b="3559"/>
          <a:stretch/>
        </p:blipFill>
        <p:spPr>
          <a:xfrm>
            <a:off x="4331182" y="3838549"/>
            <a:ext cx="3522634" cy="1978055"/>
          </a:xfrm>
          <a:prstGeom prst="rect">
            <a:avLst/>
          </a:prstGeom>
          <a:ln>
            <a:noFill/>
          </a:ln>
          <a:effectLst>
            <a:outerShdw blurRad="63500" algn="ctr" rotWithShape="0">
              <a:prstClr val="black">
                <a:alpha val="13000"/>
              </a:prstClr>
            </a:outerShdw>
          </a:effectLst>
        </p:spPr>
      </p:pic>
      <p:pic>
        <p:nvPicPr>
          <p:cNvPr id="46" name="Picture 45">
            <a:extLst>
              <a:ext uri="{FF2B5EF4-FFF2-40B4-BE49-F238E27FC236}">
                <a16:creationId xmlns:a16="http://schemas.microsoft.com/office/drawing/2014/main" id="{B83247F5-EA72-4868-93ED-03D6704A500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4554"/>
          <a:stretch/>
        </p:blipFill>
        <p:spPr>
          <a:xfrm>
            <a:off x="627703" y="3838549"/>
            <a:ext cx="3519875" cy="1978055"/>
          </a:xfrm>
          <a:prstGeom prst="rect">
            <a:avLst/>
          </a:prstGeom>
          <a:effectLst>
            <a:outerShdw blurRad="63500" algn="ctr" rotWithShape="0">
              <a:prstClr val="black">
                <a:alpha val="13000"/>
              </a:prstClr>
            </a:outerShdw>
          </a:effectLst>
        </p:spPr>
      </p:pic>
      <p:pic>
        <p:nvPicPr>
          <p:cNvPr id="45" name="Picture Placeholder 20" descr="A screenshot of a computer&#10;&#10;Description generated with very high confidence">
            <a:extLst>
              <a:ext uri="{FF2B5EF4-FFF2-40B4-BE49-F238E27FC236}">
                <a16:creationId xmlns:a16="http://schemas.microsoft.com/office/drawing/2014/main" id="{2F142C29-440F-49BF-BFA6-5ECC7281AA6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0" b="6553"/>
          <a:stretch/>
        </p:blipFill>
        <p:spPr>
          <a:xfrm>
            <a:off x="4331181" y="1141201"/>
            <a:ext cx="3537328" cy="1978055"/>
          </a:xfrm>
          <a:prstGeom prst="rect">
            <a:avLst/>
          </a:prstGeom>
          <a:effectLst>
            <a:outerShdw blurRad="63500" algn="ctr" rotWithShape="0">
              <a:prstClr val="black">
                <a:alpha val="13000"/>
              </a:prstClr>
            </a:outerShdw>
          </a:effectLst>
        </p:spPr>
      </p:pic>
      <p:pic>
        <p:nvPicPr>
          <p:cNvPr id="44" name="Picture Placeholder 11" descr="A screenshot of a cell phone&#10;&#10;Description generated with high confidence">
            <a:extLst>
              <a:ext uri="{FF2B5EF4-FFF2-40B4-BE49-F238E27FC236}">
                <a16:creationId xmlns:a16="http://schemas.microsoft.com/office/drawing/2014/main" id="{540C6A52-8363-4B03-9CD5-26E9A1CC5B3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4" r="-397" b="2181"/>
          <a:stretch/>
        </p:blipFill>
        <p:spPr>
          <a:xfrm>
            <a:off x="627704" y="1141201"/>
            <a:ext cx="3537328" cy="1978055"/>
          </a:xfrm>
          <a:prstGeom prst="rect">
            <a:avLst/>
          </a:prstGeom>
          <a:effectLst>
            <a:outerShdw blurRad="63500" algn="ctr" rotWithShape="0">
              <a:prstClr val="black">
                <a:alpha val="13000"/>
              </a:prstClr>
            </a:outerShdw>
          </a:effectLst>
        </p:spPr>
      </p:pic>
      <p:grpSp>
        <p:nvGrpSpPr>
          <p:cNvPr id="13" name="Group 12">
            <a:extLst>
              <a:ext uri="{FF2B5EF4-FFF2-40B4-BE49-F238E27FC236}">
                <a16:creationId xmlns:a16="http://schemas.microsoft.com/office/drawing/2014/main" id="{73E91796-6D6A-40FC-A733-0DF1CA4B2F8F}"/>
              </a:ext>
            </a:extLst>
          </p:cNvPr>
          <p:cNvGrpSpPr/>
          <p:nvPr/>
        </p:nvGrpSpPr>
        <p:grpSpPr>
          <a:xfrm>
            <a:off x="8034661" y="1141201"/>
            <a:ext cx="3537329" cy="1978055"/>
            <a:chOff x="8048606" y="1436688"/>
            <a:chExt cx="3562824" cy="1992312"/>
          </a:xfrm>
          <a:effectLst/>
        </p:grpSpPr>
        <p:pic>
          <p:nvPicPr>
            <p:cNvPr id="25" name="Picture 4" descr="See the source image">
              <a:extLst>
                <a:ext uri="{FF2B5EF4-FFF2-40B4-BE49-F238E27FC236}">
                  <a16:creationId xmlns:a16="http://schemas.microsoft.com/office/drawing/2014/main" id="{64F2403F-7987-40C9-A0B4-C0B77E36E5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68466" y="1436688"/>
              <a:ext cx="2142964" cy="1304958"/>
            </a:xfrm>
            <a:prstGeom prst="rect">
              <a:avLst/>
            </a:prstGeom>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9681F4D4-A594-41E5-AAE4-DCF8A523522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48606" y="1693694"/>
              <a:ext cx="1950800" cy="1735306"/>
            </a:xfrm>
            <a:prstGeom prst="rect">
              <a:avLst/>
            </a:prstGeom>
            <a:extLst>
              <a:ext uri="{909E8E84-426E-40DD-AFC4-6F175D3DCCD1}">
                <a14:hiddenFill xmlns:a14="http://schemas.microsoft.com/office/drawing/2010/main">
                  <a:solidFill>
                    <a:srgbClr val="FFFFFF"/>
                  </a:solidFill>
                </a14:hiddenFill>
              </a:ext>
            </a:extLst>
          </p:spPr>
        </p:pic>
      </p:grpSp>
      <p:sp>
        <p:nvSpPr>
          <p:cNvPr id="62" name="Rectangle 61">
            <a:extLst>
              <a:ext uri="{FF2B5EF4-FFF2-40B4-BE49-F238E27FC236}">
                <a16:creationId xmlns:a16="http://schemas.microsoft.com/office/drawing/2014/main" id="{F28305BC-FC32-449E-A59C-F36CAE3F20BA}"/>
              </a:ext>
            </a:extLst>
          </p:cNvPr>
          <p:cNvSpPr/>
          <p:nvPr/>
        </p:nvSpPr>
        <p:spPr bwMode="auto">
          <a:xfrm>
            <a:off x="558102" y="1074057"/>
            <a:ext cx="3654123" cy="246634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CCCC288B-172D-4DE6-B68E-40CDAFFA79C6}"/>
              </a:ext>
            </a:extLst>
          </p:cNvPr>
          <p:cNvSpPr/>
          <p:nvPr/>
        </p:nvSpPr>
        <p:spPr bwMode="auto">
          <a:xfrm>
            <a:off x="4272749" y="1074057"/>
            <a:ext cx="3654123" cy="246634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8764A35-BB42-437F-BCBC-D0E9E5A1A099}"/>
              </a:ext>
            </a:extLst>
          </p:cNvPr>
          <p:cNvSpPr/>
          <p:nvPr/>
        </p:nvSpPr>
        <p:spPr bwMode="auto">
          <a:xfrm>
            <a:off x="7987395" y="1074057"/>
            <a:ext cx="3654123" cy="246634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AC30DE40-ADEC-482D-B241-C8892CF7139B}"/>
              </a:ext>
            </a:extLst>
          </p:cNvPr>
          <p:cNvSpPr/>
          <p:nvPr/>
        </p:nvSpPr>
        <p:spPr bwMode="auto">
          <a:xfrm>
            <a:off x="558102" y="3764279"/>
            <a:ext cx="3654123" cy="254508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000F7EE7-AC3E-4118-B522-4A8A98D18249}"/>
              </a:ext>
            </a:extLst>
          </p:cNvPr>
          <p:cNvSpPr/>
          <p:nvPr/>
        </p:nvSpPr>
        <p:spPr bwMode="auto">
          <a:xfrm>
            <a:off x="4272749" y="3764279"/>
            <a:ext cx="3654123" cy="254508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00F63FA9-6D31-4831-868B-A3790B62EB51}"/>
              </a:ext>
            </a:extLst>
          </p:cNvPr>
          <p:cNvSpPr/>
          <p:nvPr/>
        </p:nvSpPr>
        <p:spPr bwMode="auto">
          <a:xfrm>
            <a:off x="7987395" y="3764279"/>
            <a:ext cx="3654123" cy="254508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188C5196-14B9-4F1F-9F62-47FCC99F240D}"/>
              </a:ext>
            </a:extLst>
          </p:cNvPr>
          <p:cNvSpPr/>
          <p:nvPr/>
        </p:nvSpPr>
        <p:spPr bwMode="auto">
          <a:xfrm>
            <a:off x="562604" y="3212065"/>
            <a:ext cx="3645118" cy="328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Publish Power Apps as a SharePoint web part or create a custom SharePoint list experience</a:t>
            </a:r>
          </a:p>
        </p:txBody>
      </p:sp>
      <p:sp>
        <p:nvSpPr>
          <p:cNvPr id="72" name="Rectangle 71">
            <a:extLst>
              <a:ext uri="{FF2B5EF4-FFF2-40B4-BE49-F238E27FC236}">
                <a16:creationId xmlns:a16="http://schemas.microsoft.com/office/drawing/2014/main" id="{D92D72A2-8869-46E3-943E-3E00CB805E1A}"/>
              </a:ext>
            </a:extLst>
          </p:cNvPr>
          <p:cNvSpPr/>
          <p:nvPr/>
        </p:nvSpPr>
        <p:spPr bwMode="auto">
          <a:xfrm>
            <a:off x="4281754" y="3212065"/>
            <a:ext cx="3645118" cy="328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Build a Power Apps app from an Excel sheet or automate on an Excel sheet with Power Automate</a:t>
            </a:r>
          </a:p>
        </p:txBody>
      </p:sp>
      <p:sp>
        <p:nvSpPr>
          <p:cNvPr id="74" name="Rectangle 73">
            <a:extLst>
              <a:ext uri="{FF2B5EF4-FFF2-40B4-BE49-F238E27FC236}">
                <a16:creationId xmlns:a16="http://schemas.microsoft.com/office/drawing/2014/main" id="{75656C04-85A2-4B82-BD2E-14B175B2BC77}"/>
              </a:ext>
            </a:extLst>
          </p:cNvPr>
          <p:cNvSpPr/>
          <p:nvPr/>
        </p:nvSpPr>
        <p:spPr bwMode="auto">
          <a:xfrm>
            <a:off x="7996400" y="3212065"/>
            <a:ext cx="3645118" cy="328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Customize a tab with Power Apps or automate a bot or process with Power Automate</a:t>
            </a:r>
          </a:p>
        </p:txBody>
      </p:sp>
      <p:sp>
        <p:nvSpPr>
          <p:cNvPr id="76" name="Rectangle 75">
            <a:extLst>
              <a:ext uri="{FF2B5EF4-FFF2-40B4-BE49-F238E27FC236}">
                <a16:creationId xmlns:a16="http://schemas.microsoft.com/office/drawing/2014/main" id="{5E03C418-501D-49B9-A6D9-2ED0A422F736}"/>
              </a:ext>
            </a:extLst>
          </p:cNvPr>
          <p:cNvSpPr/>
          <p:nvPr/>
        </p:nvSpPr>
        <p:spPr bwMode="auto">
          <a:xfrm>
            <a:off x="562604" y="5981027"/>
            <a:ext cx="3645118" cy="328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Use O 365 data through built-in connectors and</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Office 365 screen templates</a:t>
            </a:r>
          </a:p>
        </p:txBody>
      </p:sp>
      <p:sp>
        <p:nvSpPr>
          <p:cNvPr id="78" name="Rectangle 77">
            <a:extLst>
              <a:ext uri="{FF2B5EF4-FFF2-40B4-BE49-F238E27FC236}">
                <a16:creationId xmlns:a16="http://schemas.microsoft.com/office/drawing/2014/main" id="{D6993ED2-6511-45EB-A1D6-5F7D10CCE4B1}"/>
              </a:ext>
            </a:extLst>
          </p:cNvPr>
          <p:cNvSpPr/>
          <p:nvPr/>
        </p:nvSpPr>
        <p:spPr bwMode="auto">
          <a:xfrm>
            <a:off x="4281754" y="5981027"/>
            <a:ext cx="3645118" cy="328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Bring data from </a:t>
            </a:r>
            <a:r>
              <a:rPr kumimoji="0" lang="en-US" sz="900" b="0" i="0" u="none" strike="noStrike" kern="1200" cap="none" spc="0" normalizeH="0" baseline="0" noProof="0" dirty="0" err="1">
                <a:ln>
                  <a:noFill/>
                </a:ln>
                <a:solidFill>
                  <a:srgbClr val="000000"/>
                </a:solidFill>
                <a:effectLst/>
                <a:uLnTx/>
                <a:uFillTx/>
                <a:latin typeface="Segoe UI"/>
                <a:ea typeface="+mn-ea"/>
                <a:cs typeface="+mn-cs"/>
              </a:rPr>
              <a:t>Dataverse</a:t>
            </a:r>
            <a:r>
              <a:rPr kumimoji="0" lang="en-US" sz="900" b="0" i="0" u="none" strike="noStrike" kern="1200" cap="none" spc="0" normalizeH="0" baseline="0" noProof="0" dirty="0">
                <a:ln>
                  <a:noFill/>
                </a:ln>
                <a:solidFill>
                  <a:srgbClr val="000000"/>
                </a:solidFill>
                <a:effectLst/>
                <a:uLnTx/>
                <a:uFillTx/>
                <a:latin typeface="Segoe UI"/>
                <a:ea typeface="+mn-ea"/>
                <a:cs typeface="+mn-cs"/>
              </a:rPr>
              <a:t> and Power Apps UX to Outlook with the Mail App (WIn32, OWA, and mobile)</a:t>
            </a:r>
          </a:p>
        </p:txBody>
      </p:sp>
      <p:sp>
        <p:nvSpPr>
          <p:cNvPr id="80" name="Rectangle 79">
            <a:extLst>
              <a:ext uri="{FF2B5EF4-FFF2-40B4-BE49-F238E27FC236}">
                <a16:creationId xmlns:a16="http://schemas.microsoft.com/office/drawing/2014/main" id="{A0E77E61-0027-4CD7-A472-B475DFE1A91A}"/>
              </a:ext>
            </a:extLst>
          </p:cNvPr>
          <p:cNvSpPr/>
          <p:nvPr/>
        </p:nvSpPr>
        <p:spPr bwMode="auto">
          <a:xfrm>
            <a:off x="7996400" y="5981027"/>
            <a:ext cx="3645118" cy="328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Office 365 People Card in Power Apps + Dynamics</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(incl. LinkedIn info)</a:t>
            </a:r>
          </a:p>
        </p:txBody>
      </p:sp>
    </p:spTree>
    <p:extLst>
      <p:ext uri="{BB962C8B-B14F-4D97-AF65-F5344CB8AC3E}">
        <p14:creationId xmlns:p14="http://schemas.microsoft.com/office/powerpoint/2010/main" val="109147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D8126A5-0F2D-41FC-9A2A-6A6E8716F3B2}"/>
              </a:ext>
              <a:ext uri="{C183D7F6-B498-43B3-948B-1728B52AA6E4}">
                <adec:decorative xmlns:adec="http://schemas.microsoft.com/office/drawing/2017/decorative" val="1"/>
              </a:ext>
            </a:extLst>
          </p:cNvPr>
          <p:cNvSpPr/>
          <p:nvPr/>
        </p:nvSpPr>
        <p:spPr bwMode="auto">
          <a:xfrm>
            <a:off x="6332607" y="1538183"/>
            <a:ext cx="5649883" cy="3368780"/>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0809F0C8-4104-44FF-9140-08F606CEE236}"/>
              </a:ext>
            </a:extLst>
          </p:cNvPr>
          <p:cNvSpPr>
            <a:spLocks noGrp="1"/>
          </p:cNvSpPr>
          <p:nvPr>
            <p:ph type="title"/>
          </p:nvPr>
        </p:nvSpPr>
        <p:spPr>
          <a:xfrm>
            <a:off x="588263" y="457200"/>
            <a:ext cx="11018520" cy="553998"/>
          </a:xfrm>
        </p:spPr>
        <p:txBody>
          <a:bodyPr/>
          <a:lstStyle/>
          <a:p>
            <a:r>
              <a:rPr lang="en-US">
                <a:solidFill>
                  <a:schemeClr val="tx1"/>
                </a:solidFill>
              </a:rPr>
              <a:t>Power Platform integration with Microsoft Teams</a:t>
            </a:r>
            <a:endParaRPr lang="en-IN">
              <a:solidFill>
                <a:schemeClr val="tx1"/>
              </a:solidFill>
            </a:endParaRPr>
          </a:p>
        </p:txBody>
      </p:sp>
      <p:pic>
        <p:nvPicPr>
          <p:cNvPr id="10" name="Picture Placeholder 9">
            <a:extLst>
              <a:ext uri="{FF2B5EF4-FFF2-40B4-BE49-F238E27FC236}">
                <a16:creationId xmlns:a16="http://schemas.microsoft.com/office/drawing/2014/main" id="{FC8D0A6E-E7D6-49F6-BC14-6DB70A2BBA4A}"/>
              </a:ext>
            </a:extLst>
          </p:cNvPr>
          <p:cNvPicPr>
            <a:picLocks noGrp="1" noChangeAspect="1"/>
          </p:cNvPicPr>
          <p:nvPr>
            <p:ph type="pic" sz="quarter" idx="4294967295"/>
          </p:nvPr>
        </p:nvPicPr>
        <p:blipFill rotWithShape="1">
          <a:blip r:embed="rId3"/>
          <a:srcRect t="6420"/>
          <a:stretch/>
        </p:blipFill>
        <p:spPr>
          <a:xfrm>
            <a:off x="6537316" y="1747610"/>
            <a:ext cx="5279413" cy="2941126"/>
          </a:xfrm>
        </p:spPr>
      </p:pic>
      <p:grpSp>
        <p:nvGrpSpPr>
          <p:cNvPr id="2" name="Group 1">
            <a:extLst>
              <a:ext uri="{FF2B5EF4-FFF2-40B4-BE49-F238E27FC236}">
                <a16:creationId xmlns:a16="http://schemas.microsoft.com/office/drawing/2014/main" id="{BC549DB3-7742-4898-9DF4-B00BC0D8EBEE}"/>
              </a:ext>
            </a:extLst>
          </p:cNvPr>
          <p:cNvGrpSpPr/>
          <p:nvPr/>
        </p:nvGrpSpPr>
        <p:grpSpPr>
          <a:xfrm>
            <a:off x="7032309" y="2900258"/>
            <a:ext cx="5649883" cy="3368780"/>
            <a:chOff x="6322338" y="3034568"/>
            <a:chExt cx="5891782" cy="3513014"/>
          </a:xfrm>
        </p:grpSpPr>
        <p:sp>
          <p:nvSpPr>
            <p:cNvPr id="6" name="Rectangle: Rounded Corners 5">
              <a:extLst>
                <a:ext uri="{FF2B5EF4-FFF2-40B4-BE49-F238E27FC236}">
                  <a16:creationId xmlns:a16="http://schemas.microsoft.com/office/drawing/2014/main" id="{C8B9135C-0293-489A-ADC3-7B94E318E0A5}"/>
                </a:ext>
                <a:ext uri="{C183D7F6-B498-43B3-948B-1728B52AA6E4}">
                  <adec:decorative xmlns:adec="http://schemas.microsoft.com/office/drawing/2017/decorative" val="1"/>
                </a:ext>
              </a:extLst>
            </p:cNvPr>
            <p:cNvSpPr/>
            <p:nvPr/>
          </p:nvSpPr>
          <p:spPr bwMode="auto">
            <a:xfrm>
              <a:off x="6322338" y="3034568"/>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A screenshot of a computer&#10;&#10;Description automatically generated">
              <a:extLst>
                <a:ext uri="{FF2B5EF4-FFF2-40B4-BE49-F238E27FC236}">
                  <a16:creationId xmlns:a16="http://schemas.microsoft.com/office/drawing/2014/main" id="{9AF8CF9F-55A7-45FB-A3B5-7A070457F2FD}"/>
                </a:ext>
              </a:extLst>
            </p:cNvPr>
            <p:cNvPicPr>
              <a:picLocks noChangeAspect="1"/>
            </p:cNvPicPr>
            <p:nvPr/>
          </p:nvPicPr>
          <p:blipFill>
            <a:blip r:embed="rId4"/>
            <a:stretch>
              <a:fillRect/>
            </a:stretch>
          </p:blipFill>
          <p:spPr>
            <a:xfrm>
              <a:off x="6668080" y="3219389"/>
              <a:ext cx="5200299" cy="3143373"/>
            </a:xfrm>
            <a:prstGeom prst="rect">
              <a:avLst/>
            </a:prstGeom>
          </p:spPr>
        </p:pic>
      </p:grpSp>
      <p:sp>
        <p:nvSpPr>
          <p:cNvPr id="18" name="Text Placeholder 2">
            <a:extLst>
              <a:ext uri="{FF2B5EF4-FFF2-40B4-BE49-F238E27FC236}">
                <a16:creationId xmlns:a16="http://schemas.microsoft.com/office/drawing/2014/main" id="{097192EF-EBD3-423A-B134-B23772443D07}"/>
              </a:ext>
            </a:extLst>
          </p:cNvPr>
          <p:cNvSpPr txBox="1">
            <a:spLocks/>
          </p:cNvSpPr>
          <p:nvPr/>
        </p:nvSpPr>
        <p:spPr>
          <a:xfrm>
            <a:off x="515903" y="1035876"/>
            <a:ext cx="11093485" cy="461665"/>
          </a:xfrm>
          <a:prstGeom prst="rect">
            <a:avLst/>
          </a:prstGeom>
        </p:spPr>
        <p:txBody>
          <a:bodyP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Leverage the rich Teams environment to accelerate growth</a:t>
            </a:r>
          </a:p>
        </p:txBody>
      </p:sp>
      <p:sp>
        <p:nvSpPr>
          <p:cNvPr id="20" name="Arrow: Bent 19">
            <a:extLst>
              <a:ext uri="{FF2B5EF4-FFF2-40B4-BE49-F238E27FC236}">
                <a16:creationId xmlns:a16="http://schemas.microsoft.com/office/drawing/2014/main" id="{00A0678A-8AE2-4E8C-9B8C-9D72A382F4AA}"/>
              </a:ext>
            </a:extLst>
          </p:cNvPr>
          <p:cNvSpPr/>
          <p:nvPr/>
        </p:nvSpPr>
        <p:spPr bwMode="auto">
          <a:xfrm rot="5400000">
            <a:off x="-2242572" y="3853432"/>
            <a:ext cx="5247141"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7C686C3C-B1B7-4F42-81E1-C20CFE3212C9}"/>
              </a:ext>
            </a:extLst>
          </p:cNvPr>
          <p:cNvSpPr txBox="1">
            <a:spLocks/>
          </p:cNvSpPr>
          <p:nvPr/>
        </p:nvSpPr>
        <p:spPr>
          <a:xfrm>
            <a:off x="584200" y="1711770"/>
            <a:ext cx="5657850" cy="4431983"/>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5"/>
              </a:buBlip>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Leverage the dedicated Power BI add-in application for Microsoft Teams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browse reports, dashboards, and workspaces </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5"/>
              </a:buBlip>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Directly embed links to Power BI applications </a:t>
            </a: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 Teams channel chats and browse Power BI datasets for analyzing data and generating reports</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5"/>
              </a:buBlip>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Utilize the Power Apps app in Teams to create canvas apps within Teams backed by Project Oakdale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build custom apps, bots, and workflows</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5"/>
              </a:buBlip>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Integrate business data from a wide variety of sources</a:t>
            </a: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including </a:t>
            </a:r>
            <a:r>
              <a:rPr kumimoji="0" lang="en-US" sz="1800" b="0" i="0" u="none" strike="noStrike" kern="1200" cap="none" spc="0" normalizeH="0" baseline="0" noProof="0" dirty="0" err="1">
                <a:ln>
                  <a:noFill/>
                </a:ln>
                <a:solidFill>
                  <a:srgbClr val="000000"/>
                </a:solidFill>
                <a:effectLst/>
                <a:uLnTx/>
                <a:uFillTx/>
                <a:latin typeface="Segoe UI"/>
                <a:ea typeface="+mn-ea"/>
                <a:cs typeface="Segoe UI" panose="020B0502040204020203" pitchFamily="34" charset="0"/>
              </a:rPr>
              <a:t>Dataverse</a:t>
            </a: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embedding a canvas app as a tab app in Teams via PowerApps tab for Teams</a:t>
            </a:r>
          </a:p>
        </p:txBody>
      </p:sp>
    </p:spTree>
    <p:extLst>
      <p:ext uri="{BB962C8B-B14F-4D97-AF65-F5344CB8AC3E}">
        <p14:creationId xmlns:p14="http://schemas.microsoft.com/office/powerpoint/2010/main" val="2085653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8DC57A2-B5C4-6048-A2EB-9F6C68D16C34}"/>
              </a:ext>
              <a:ext uri="{C183D7F6-B498-43B3-948B-1728B52AA6E4}">
                <adec:decorative xmlns:adec="http://schemas.microsoft.com/office/drawing/2017/decorative" val="1"/>
              </a:ext>
            </a:extLst>
          </p:cNvPr>
          <p:cNvSpPr/>
          <p:nvPr/>
        </p:nvSpPr>
        <p:spPr bwMode="auto">
          <a:xfrm>
            <a:off x="10299067" y="2027815"/>
            <a:ext cx="1498652" cy="424122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8" name="Rectangle 27">
            <a:extLst>
              <a:ext uri="{FF2B5EF4-FFF2-40B4-BE49-F238E27FC236}">
                <a16:creationId xmlns:a16="http://schemas.microsoft.com/office/drawing/2014/main" id="{F08D1676-8F4E-3729-6D25-565EF31C37E6}"/>
              </a:ext>
              <a:ext uri="{C183D7F6-B498-43B3-948B-1728B52AA6E4}">
                <adec:decorative xmlns:adec="http://schemas.microsoft.com/office/drawing/2017/decorative" val="1"/>
              </a:ext>
            </a:extLst>
          </p:cNvPr>
          <p:cNvSpPr/>
          <p:nvPr/>
        </p:nvSpPr>
        <p:spPr bwMode="auto">
          <a:xfrm>
            <a:off x="1420239" y="1653705"/>
            <a:ext cx="8667209" cy="461533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40" name="Rectangle 39">
            <a:extLst>
              <a:ext uri="{FF2B5EF4-FFF2-40B4-BE49-F238E27FC236}">
                <a16:creationId xmlns:a16="http://schemas.microsoft.com/office/drawing/2014/main" id="{34FAC3F6-0C52-A4FE-2F74-95A69D8F0CDA}"/>
              </a:ext>
              <a:ext uri="{C183D7F6-B498-43B3-948B-1728B52AA6E4}">
                <adec:decorative xmlns:adec="http://schemas.microsoft.com/office/drawing/2017/decorative" val="1"/>
              </a:ext>
            </a:extLst>
          </p:cNvPr>
          <p:cNvSpPr/>
          <p:nvPr/>
        </p:nvSpPr>
        <p:spPr bwMode="auto">
          <a:xfrm>
            <a:off x="206317" y="2915031"/>
            <a:ext cx="1027812" cy="242028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9" name="Group 28">
            <a:extLst>
              <a:ext uri="{FF2B5EF4-FFF2-40B4-BE49-F238E27FC236}">
                <a16:creationId xmlns:a16="http://schemas.microsoft.com/office/drawing/2014/main" id="{0821BAD7-14A8-4803-A7DD-7BB4D79BB7C7}"/>
              </a:ext>
            </a:extLst>
          </p:cNvPr>
          <p:cNvGrpSpPr/>
          <p:nvPr/>
        </p:nvGrpSpPr>
        <p:grpSpPr>
          <a:xfrm>
            <a:off x="460101" y="3080595"/>
            <a:ext cx="546625" cy="2098506"/>
            <a:chOff x="753269" y="2292342"/>
            <a:chExt cx="705293" cy="2545007"/>
          </a:xfrm>
        </p:grpSpPr>
        <p:grpSp>
          <p:nvGrpSpPr>
            <p:cNvPr id="21" name="Group 20">
              <a:extLst>
                <a:ext uri="{FF2B5EF4-FFF2-40B4-BE49-F238E27FC236}">
                  <a16:creationId xmlns:a16="http://schemas.microsoft.com/office/drawing/2014/main" id="{ECDB1F05-9D1F-47B6-97C1-EF23864824B0}"/>
                </a:ext>
              </a:extLst>
            </p:cNvPr>
            <p:cNvGrpSpPr/>
            <p:nvPr/>
          </p:nvGrpSpPr>
          <p:grpSpPr>
            <a:xfrm>
              <a:off x="753269" y="3063682"/>
              <a:ext cx="705293" cy="1773667"/>
              <a:chOff x="706887" y="3063682"/>
              <a:chExt cx="705293" cy="1773667"/>
            </a:xfrm>
          </p:grpSpPr>
          <p:grpSp>
            <p:nvGrpSpPr>
              <p:cNvPr id="18" name="Group 17">
                <a:extLst>
                  <a:ext uri="{FF2B5EF4-FFF2-40B4-BE49-F238E27FC236}">
                    <a16:creationId xmlns:a16="http://schemas.microsoft.com/office/drawing/2014/main" id="{8104BCF9-A493-41E0-8C8B-511FBFC7DC50}"/>
                  </a:ext>
                </a:extLst>
              </p:cNvPr>
              <p:cNvGrpSpPr/>
              <p:nvPr/>
            </p:nvGrpSpPr>
            <p:grpSpPr>
              <a:xfrm>
                <a:off x="706887" y="3673796"/>
                <a:ext cx="705293" cy="1163553"/>
                <a:chOff x="792426" y="4223445"/>
                <a:chExt cx="705293" cy="1163553"/>
              </a:xfrm>
            </p:grpSpPr>
            <p:sp>
              <p:nvSpPr>
                <p:cNvPr id="48" name="Rectangle 47">
                  <a:extLst>
                    <a:ext uri="{FF2B5EF4-FFF2-40B4-BE49-F238E27FC236}">
                      <a16:creationId xmlns:a16="http://schemas.microsoft.com/office/drawing/2014/main" id="{46042EAB-83B1-481A-8F09-823C81864ED9}"/>
                    </a:ext>
                  </a:extLst>
                </p:cNvPr>
                <p:cNvSpPr/>
                <p:nvPr/>
              </p:nvSpPr>
              <p:spPr bwMode="auto">
                <a:xfrm>
                  <a:off x="792426" y="4951405"/>
                  <a:ext cx="705293" cy="4355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Semibold"/>
                      <a:ea typeface="Segoe UI" pitchFamily="34" charset="0"/>
                      <a:cs typeface="Segoe UI Semibold" panose="020B0702040204020203" pitchFamily="34" charset="0"/>
                    </a:rPr>
                    <a:t>Azure</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Semibold"/>
                      <a:ea typeface="Segoe UI" pitchFamily="34" charset="0"/>
                      <a:cs typeface="Segoe UI Semibold" panose="020B0702040204020203" pitchFamily="34" charset="0"/>
                    </a:rPr>
                    <a:t>DevOps</a:t>
                  </a:r>
                </a:p>
              </p:txBody>
            </p:sp>
            <p:pic>
              <p:nvPicPr>
                <p:cNvPr id="38" name="Graphic 37">
                  <a:extLst>
                    <a:ext uri="{FF2B5EF4-FFF2-40B4-BE49-F238E27FC236}">
                      <a16:creationId xmlns:a16="http://schemas.microsoft.com/office/drawing/2014/main" id="{819DED3B-8373-4651-8EC4-44D13CCAF3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446" y="4223445"/>
                  <a:ext cx="621094" cy="621094"/>
                </a:xfrm>
                <a:prstGeom prst="rect">
                  <a:avLst/>
                </a:prstGeom>
              </p:spPr>
            </p:pic>
          </p:grpSp>
          <p:sp>
            <p:nvSpPr>
              <p:cNvPr id="8" name="Rectangle 7">
                <a:extLst>
                  <a:ext uri="{FF2B5EF4-FFF2-40B4-BE49-F238E27FC236}">
                    <a16:creationId xmlns:a16="http://schemas.microsoft.com/office/drawing/2014/main" id="{E1442F5C-8E36-412E-866E-38AD0539C1EE}"/>
                  </a:ext>
                </a:extLst>
              </p:cNvPr>
              <p:cNvSpPr/>
              <p:nvPr/>
            </p:nvSpPr>
            <p:spPr bwMode="auto">
              <a:xfrm>
                <a:off x="744718" y="3063682"/>
                <a:ext cx="645311" cy="217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Semibold"/>
                    <a:ea typeface="Segoe UI" pitchFamily="34" charset="0"/>
                    <a:cs typeface="Segoe UI Semibold" panose="020B0702040204020203" pitchFamily="34" charset="0"/>
                  </a:rPr>
                  <a:t>GitHub</a:t>
                </a:r>
              </a:p>
            </p:txBody>
          </p:sp>
        </p:grpSp>
        <p:grpSp>
          <p:nvGrpSpPr>
            <p:cNvPr id="27" name="Group 26">
              <a:extLst>
                <a:ext uri="{FF2B5EF4-FFF2-40B4-BE49-F238E27FC236}">
                  <a16:creationId xmlns:a16="http://schemas.microsoft.com/office/drawing/2014/main" id="{386A4426-BA5D-4221-8A67-CD92FFDFD67B}"/>
                </a:ext>
              </a:extLst>
            </p:cNvPr>
            <p:cNvGrpSpPr/>
            <p:nvPr/>
          </p:nvGrpSpPr>
          <p:grpSpPr>
            <a:xfrm>
              <a:off x="794130" y="2292342"/>
              <a:ext cx="624765" cy="641132"/>
              <a:chOff x="802657" y="2038144"/>
              <a:chExt cx="587046" cy="587046"/>
            </a:xfrm>
          </p:grpSpPr>
          <p:sp>
            <p:nvSpPr>
              <p:cNvPr id="16" name="Oval 15">
                <a:extLst>
                  <a:ext uri="{FF2B5EF4-FFF2-40B4-BE49-F238E27FC236}">
                    <a16:creationId xmlns:a16="http://schemas.microsoft.com/office/drawing/2014/main" id="{B7ECC5A4-778A-44A4-82E4-BF7DF59CBFF6}"/>
                  </a:ext>
                </a:extLst>
              </p:cNvPr>
              <p:cNvSpPr/>
              <p:nvPr/>
            </p:nvSpPr>
            <p:spPr bwMode="auto">
              <a:xfrm>
                <a:off x="811738" y="2051426"/>
                <a:ext cx="558009" cy="554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C3C41"/>
                  </a:solidFill>
                  <a:effectLst/>
                  <a:uLnTx/>
                  <a:uFillTx/>
                  <a:latin typeface="Segoe UI"/>
                  <a:ea typeface="Segoe UI" pitchFamily="34" charset="0"/>
                  <a:cs typeface="Segoe UI" pitchFamily="34" charset="0"/>
                </a:endParaRPr>
              </a:p>
            </p:txBody>
          </p:sp>
          <p:pic>
            <p:nvPicPr>
              <p:cNvPr id="25" name="Graphic 24">
                <a:extLst>
                  <a:ext uri="{FF2B5EF4-FFF2-40B4-BE49-F238E27FC236}">
                    <a16:creationId xmlns:a16="http://schemas.microsoft.com/office/drawing/2014/main" id="{EC7F3047-E20E-48AB-9926-36D29C559F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657" y="2038144"/>
                <a:ext cx="587046" cy="587046"/>
              </a:xfrm>
              <a:prstGeom prst="rect">
                <a:avLst/>
              </a:prstGeom>
            </p:spPr>
          </p:pic>
        </p:grpSp>
      </p:grpSp>
      <p:sp>
        <p:nvSpPr>
          <p:cNvPr id="63" name="Title 3">
            <a:extLst>
              <a:ext uri="{FF2B5EF4-FFF2-40B4-BE49-F238E27FC236}">
                <a16:creationId xmlns:a16="http://schemas.microsoft.com/office/drawing/2014/main" id="{515CB377-CA92-24AD-DE1F-239B27F6C346}"/>
              </a:ext>
            </a:extLst>
          </p:cNvPr>
          <p:cNvSpPr txBox="1">
            <a:spLocks/>
          </p:cNvSpPr>
          <p:nvPr/>
        </p:nvSpPr>
        <p:spPr>
          <a:xfrm>
            <a:off x="588263" y="457200"/>
            <a:ext cx="11018520" cy="861774"/>
          </a:xfrm>
          <a:prstGeom prst="rect">
            <a:avLst/>
          </a:prstGeom>
        </p:spPr>
        <p:txBody>
          <a:bodyPr vert="horz" wrap="square" lIns="0" tIns="91440" rIns="146304" bIns="91440" rtlCol="0" anchor="t">
            <a:noAutofit/>
          </a:bodyPr>
          <a:lstStyle>
            <a:lvl1pPr marL="0" algn="l" defTabSz="932384"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Develop faster than ever before with a composable cloud</a:t>
            </a:r>
            <a:br>
              <a:rPr kumimoji="0" lang="en-US" sz="32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Pro Developers + Power Platform = No Limits</a:t>
            </a:r>
            <a:endParaRPr kumimoji="0" lang="en-US" sz="32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grpSp>
        <p:nvGrpSpPr>
          <p:cNvPr id="45" name="Group 44">
            <a:extLst>
              <a:ext uri="{FF2B5EF4-FFF2-40B4-BE49-F238E27FC236}">
                <a16:creationId xmlns:a16="http://schemas.microsoft.com/office/drawing/2014/main" id="{65D25ED4-8095-AD26-DF7A-D05BBABC962C}"/>
              </a:ext>
            </a:extLst>
          </p:cNvPr>
          <p:cNvGrpSpPr/>
          <p:nvPr/>
        </p:nvGrpSpPr>
        <p:grpSpPr>
          <a:xfrm>
            <a:off x="1552663" y="1865606"/>
            <a:ext cx="10176751" cy="4110514"/>
            <a:chOff x="1552663" y="1865606"/>
            <a:chExt cx="10176751" cy="4110514"/>
          </a:xfrm>
        </p:grpSpPr>
        <p:cxnSp>
          <p:nvCxnSpPr>
            <p:cNvPr id="35" name="Straight Connector 34">
              <a:extLst>
                <a:ext uri="{FF2B5EF4-FFF2-40B4-BE49-F238E27FC236}">
                  <a16:creationId xmlns:a16="http://schemas.microsoft.com/office/drawing/2014/main" id="{005CF0F6-CDCB-4F92-B963-735DF1CB13D1}"/>
                </a:ext>
              </a:extLst>
            </p:cNvPr>
            <p:cNvCxnSpPr>
              <a:cxnSpLocks/>
            </p:cNvCxnSpPr>
            <p:nvPr/>
          </p:nvCxnSpPr>
          <p:spPr>
            <a:xfrm>
              <a:off x="1741505" y="3169249"/>
              <a:ext cx="8165203" cy="6724"/>
            </a:xfrm>
            <a:prstGeom prst="line">
              <a:avLst/>
            </a:prstGeom>
            <a:ln w="158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4C7EDB8-A88C-4A89-9016-AD39709358B1}"/>
                </a:ext>
              </a:extLst>
            </p:cNvPr>
            <p:cNvCxnSpPr>
              <a:cxnSpLocks/>
            </p:cNvCxnSpPr>
            <p:nvPr/>
          </p:nvCxnSpPr>
          <p:spPr>
            <a:xfrm>
              <a:off x="1741505" y="4636253"/>
              <a:ext cx="8165203" cy="18999"/>
            </a:xfrm>
            <a:prstGeom prst="line">
              <a:avLst/>
            </a:prstGeom>
            <a:ln w="158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E7E73A-55A1-4FDE-B198-CFDAA88314C6}"/>
                </a:ext>
              </a:extLst>
            </p:cNvPr>
            <p:cNvSpPr/>
            <p:nvPr/>
          </p:nvSpPr>
          <p:spPr bwMode="auto">
            <a:xfrm>
              <a:off x="1552663" y="2171909"/>
              <a:ext cx="692497" cy="422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C3C41"/>
                  </a:solidFill>
                  <a:effectLst/>
                  <a:uLnTx/>
                  <a:uFillTx/>
                  <a:latin typeface="Segoe UI Semibold"/>
                  <a:ea typeface="Segoe UI" pitchFamily="34" charset="0"/>
                  <a:cs typeface="Segoe UI Semibold" panose="020B0702040204020203" pitchFamily="34" charset="0"/>
                </a:rPr>
                <a:t>Power</a:t>
              </a:r>
              <a:br>
                <a:rPr kumimoji="0" lang="en-US" sz="1372" b="0" i="0" u="none" strike="noStrike" kern="1200" cap="none" spc="0" normalizeH="0" baseline="0" noProof="0" dirty="0">
                  <a:ln>
                    <a:noFill/>
                  </a:ln>
                  <a:solidFill>
                    <a:srgbClr val="3C3C41"/>
                  </a:solidFill>
                  <a:effectLst/>
                  <a:uLnTx/>
                  <a:uFillTx/>
                  <a:latin typeface="Segoe UI Semibold"/>
                  <a:ea typeface="Segoe UI" pitchFamily="34" charset="0"/>
                  <a:cs typeface="Segoe UI Semibold" panose="020B0702040204020203" pitchFamily="34" charset="0"/>
                </a:rPr>
              </a:br>
              <a:r>
                <a:rPr kumimoji="0" lang="en-US" sz="1372" b="0" i="0" u="none" strike="noStrike" kern="1200" cap="none" spc="0" normalizeH="0" baseline="0" noProof="0" dirty="0">
                  <a:ln>
                    <a:noFill/>
                  </a:ln>
                  <a:solidFill>
                    <a:srgbClr val="3C3C41"/>
                  </a:solidFill>
                  <a:effectLst/>
                  <a:uLnTx/>
                  <a:uFillTx/>
                  <a:latin typeface="Segoe UI Semibold"/>
                  <a:ea typeface="Segoe UI" pitchFamily="34" charset="0"/>
                  <a:cs typeface="Segoe UI Semibold" panose="020B0702040204020203" pitchFamily="34" charset="0"/>
                </a:rPr>
                <a:t>Platform</a:t>
              </a:r>
            </a:p>
          </p:txBody>
        </p:sp>
        <p:sp>
          <p:nvSpPr>
            <p:cNvPr id="75" name="Rectangle 74">
              <a:extLst>
                <a:ext uri="{FF2B5EF4-FFF2-40B4-BE49-F238E27FC236}">
                  <a16:creationId xmlns:a16="http://schemas.microsoft.com/office/drawing/2014/main" id="{C60A7F67-D8D0-4BFA-81D1-31A425BFFCB6}"/>
                </a:ext>
              </a:extLst>
            </p:cNvPr>
            <p:cNvSpPr/>
            <p:nvPr/>
          </p:nvSpPr>
          <p:spPr bwMode="auto">
            <a:xfrm>
              <a:off x="1552664" y="3695898"/>
              <a:ext cx="629018" cy="422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t>Azure</a:t>
              </a:r>
              <a:br>
                <a:rPr kumimoji="0" lang="en-US" sz="1372"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br>
              <a:r>
                <a:rPr kumimoji="0" lang="en-US" sz="1372"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t>services</a:t>
              </a:r>
            </a:p>
          </p:txBody>
        </p:sp>
        <p:sp>
          <p:nvSpPr>
            <p:cNvPr id="76" name="Rectangle 75">
              <a:extLst>
                <a:ext uri="{FF2B5EF4-FFF2-40B4-BE49-F238E27FC236}">
                  <a16:creationId xmlns:a16="http://schemas.microsoft.com/office/drawing/2014/main" id="{3EE8E3A7-D28B-49F6-9862-3ADC8B4BD965}"/>
                </a:ext>
              </a:extLst>
            </p:cNvPr>
            <p:cNvSpPr/>
            <p:nvPr/>
          </p:nvSpPr>
          <p:spPr bwMode="auto">
            <a:xfrm>
              <a:off x="1552664" y="5065715"/>
              <a:ext cx="1106137" cy="422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t>Azure / Office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t>Data Services</a:t>
              </a:r>
            </a:p>
          </p:txBody>
        </p:sp>
        <p:sp>
          <p:nvSpPr>
            <p:cNvPr id="82" name="Rectangle 81">
              <a:extLst>
                <a:ext uri="{FF2B5EF4-FFF2-40B4-BE49-F238E27FC236}">
                  <a16:creationId xmlns:a16="http://schemas.microsoft.com/office/drawing/2014/main" id="{DCC83065-A3AF-4C73-8263-A2E81B535327}"/>
                </a:ext>
              </a:extLst>
            </p:cNvPr>
            <p:cNvSpPr/>
            <p:nvPr/>
          </p:nvSpPr>
          <p:spPr bwMode="auto">
            <a:xfrm>
              <a:off x="10360544" y="2235786"/>
              <a:ext cx="924933" cy="633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C3C41"/>
                  </a:solidFill>
                  <a:effectLst/>
                  <a:uLnTx/>
                  <a:uFillTx/>
                  <a:latin typeface="Segoe UI Semibold"/>
                  <a:ea typeface="Segoe UI" pitchFamily="34" charset="0"/>
                  <a:cs typeface="Segoe UI Semibold" panose="020B0702040204020203" pitchFamily="34" charset="0"/>
                </a:rPr>
                <a:t>Every</a:t>
              </a:r>
              <a:br>
                <a:rPr kumimoji="0" lang="en-US" sz="1372" b="0" i="0" u="none" strike="noStrike" kern="1200" cap="none" spc="0" normalizeH="0" baseline="0" noProof="0" dirty="0">
                  <a:ln>
                    <a:noFill/>
                  </a:ln>
                  <a:solidFill>
                    <a:srgbClr val="3C3C41"/>
                  </a:solidFill>
                  <a:effectLst/>
                  <a:uLnTx/>
                  <a:uFillTx/>
                  <a:latin typeface="Segoe UI Semibold"/>
                  <a:ea typeface="Segoe UI" pitchFamily="34" charset="0"/>
                  <a:cs typeface="Segoe UI Semibold" panose="020B0702040204020203" pitchFamily="34" charset="0"/>
                </a:rPr>
              </a:br>
              <a:r>
                <a:rPr kumimoji="0" lang="en-US" sz="1372" b="0" i="0" u="none" strike="noStrike" kern="1200" cap="none" spc="0" normalizeH="0" baseline="0" noProof="0" dirty="0">
                  <a:ln>
                    <a:noFill/>
                  </a:ln>
                  <a:solidFill>
                    <a:srgbClr val="3C3C41"/>
                  </a:solidFill>
                  <a:effectLst/>
                  <a:uLnTx/>
                  <a:uFillTx/>
                  <a:latin typeface="Segoe UI Semibold"/>
                  <a:ea typeface="Segoe UI" pitchFamily="34" charset="0"/>
                  <a:cs typeface="Segoe UI Semibold" panose="020B0702040204020203" pitchFamily="34" charset="0"/>
                </a:rPr>
                <a:t>Developer</a:t>
              </a:r>
              <a:br>
                <a:rPr kumimoji="0" lang="en-US" sz="1372" b="0" i="0" u="none" strike="noStrike" kern="1200" cap="none" spc="0" normalizeH="0" baseline="0" noProof="0" dirty="0">
                  <a:ln>
                    <a:noFill/>
                  </a:ln>
                  <a:solidFill>
                    <a:srgbClr val="3C3C41"/>
                  </a:solidFill>
                  <a:effectLst/>
                  <a:uLnTx/>
                  <a:uFillTx/>
                  <a:latin typeface="Segoe UI Semibold"/>
                  <a:ea typeface="Segoe UI" pitchFamily="34" charset="0"/>
                  <a:cs typeface="Segoe UI Semibold" panose="020B0702040204020203" pitchFamily="34" charset="0"/>
                </a:rPr>
              </a:br>
              <a:r>
                <a:rPr kumimoji="0" lang="en-US" sz="1372" b="0" i="0" u="none" strike="noStrike" kern="1200" cap="none" spc="0" normalizeH="0" baseline="0" noProof="0" dirty="0">
                  <a:ln>
                    <a:noFill/>
                  </a:ln>
                  <a:solidFill>
                    <a:srgbClr val="3C3C41"/>
                  </a:solidFill>
                  <a:effectLst/>
                  <a:uLnTx/>
                  <a:uFillTx/>
                  <a:latin typeface="Segoe UI Semibold"/>
                  <a:ea typeface="Segoe UI" pitchFamily="34" charset="0"/>
                  <a:cs typeface="Segoe UI Semibold" panose="020B0702040204020203" pitchFamily="34" charset="0"/>
                </a:rPr>
                <a:t>(Low-Code)</a:t>
              </a:r>
            </a:p>
          </p:txBody>
        </p:sp>
        <p:sp>
          <p:nvSpPr>
            <p:cNvPr id="83" name="Rectangle 82">
              <a:extLst>
                <a:ext uri="{FF2B5EF4-FFF2-40B4-BE49-F238E27FC236}">
                  <a16:creationId xmlns:a16="http://schemas.microsoft.com/office/drawing/2014/main" id="{E955EC1A-2701-4C34-975B-420FCF650B2C}"/>
                </a:ext>
              </a:extLst>
            </p:cNvPr>
            <p:cNvSpPr/>
            <p:nvPr/>
          </p:nvSpPr>
          <p:spPr bwMode="auto">
            <a:xfrm>
              <a:off x="10362055" y="4053629"/>
              <a:ext cx="1367359" cy="633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t>Pro</a:t>
              </a:r>
              <a:br>
                <a:rPr kumimoji="0" lang="en-US" sz="1372"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br>
              <a:r>
                <a:rPr kumimoji="0" lang="en-US" sz="1372"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t>Developer</a:t>
              </a:r>
              <a:br>
                <a:rPr kumimoji="0" lang="en-US" sz="1372"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br>
              <a:r>
                <a:rPr kumimoji="0" lang="en-US" sz="1372"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t>(Code-First)</a:t>
              </a:r>
            </a:p>
          </p:txBody>
        </p:sp>
        <p:sp>
          <p:nvSpPr>
            <p:cNvPr id="137" name="Rectangle 136">
              <a:extLst>
                <a:ext uri="{FF2B5EF4-FFF2-40B4-BE49-F238E27FC236}">
                  <a16:creationId xmlns:a16="http://schemas.microsoft.com/office/drawing/2014/main" id="{553AA327-FB38-4A85-8C04-9FB10A7E4B2A}"/>
                </a:ext>
              </a:extLst>
            </p:cNvPr>
            <p:cNvSpPr/>
            <p:nvPr/>
          </p:nvSpPr>
          <p:spPr bwMode="auto">
            <a:xfrm>
              <a:off x="10398508" y="5596016"/>
              <a:ext cx="515911" cy="380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C3C41"/>
                  </a:solidFill>
                  <a:effectLst/>
                  <a:uLnTx/>
                  <a:uFillTx/>
                  <a:latin typeface="Segoe UI Semibold"/>
                  <a:ea typeface="+mn-ea"/>
                  <a:cs typeface="Segoe UI" pitchFamily="34" charset="0"/>
                </a:rPr>
                <a:t>Visual</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C3C41"/>
                  </a:solidFill>
                  <a:effectLst/>
                  <a:uLnTx/>
                  <a:uFillTx/>
                  <a:latin typeface="Segoe UI Semibold"/>
                  <a:ea typeface="+mn-ea"/>
                  <a:cs typeface="Segoe UI" pitchFamily="34" charset="0"/>
                </a:rPr>
                <a:t>Studio</a:t>
              </a:r>
            </a:p>
          </p:txBody>
        </p:sp>
        <p:sp>
          <p:nvSpPr>
            <p:cNvPr id="138" name="Rectangle 137">
              <a:extLst>
                <a:ext uri="{FF2B5EF4-FFF2-40B4-BE49-F238E27FC236}">
                  <a16:creationId xmlns:a16="http://schemas.microsoft.com/office/drawing/2014/main" id="{9AB9E4B5-7C3C-4095-B96D-572147A2FC6E}"/>
                </a:ext>
              </a:extLst>
            </p:cNvPr>
            <p:cNvSpPr/>
            <p:nvPr/>
          </p:nvSpPr>
          <p:spPr bwMode="auto">
            <a:xfrm>
              <a:off x="11205394" y="5596016"/>
              <a:ext cx="413576" cy="380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C3C41"/>
                  </a:solidFill>
                  <a:effectLst/>
                  <a:uLnTx/>
                  <a:uFillTx/>
                  <a:latin typeface="Segoe UI Semibold"/>
                  <a:ea typeface="+mn-ea"/>
                  <a:cs typeface="Segoe UI" pitchFamily="34" charset="0"/>
                </a:rPr>
                <a:t>VS</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C3C41"/>
                  </a:solidFill>
                  <a:effectLst/>
                  <a:uLnTx/>
                  <a:uFillTx/>
                  <a:latin typeface="Segoe UI Semibold"/>
                  <a:ea typeface="+mn-ea"/>
                  <a:cs typeface="Segoe UI" pitchFamily="34" charset="0"/>
                </a:rPr>
                <a:t>Code</a:t>
              </a:r>
            </a:p>
          </p:txBody>
        </p:sp>
        <p:sp>
          <p:nvSpPr>
            <p:cNvPr id="58" name="Rectangle 57">
              <a:extLst>
                <a:ext uri="{FF2B5EF4-FFF2-40B4-BE49-F238E27FC236}">
                  <a16:creationId xmlns:a16="http://schemas.microsoft.com/office/drawing/2014/main" id="{9F0E9332-68D4-455A-899E-DB89CED6F4E3}"/>
                </a:ext>
              </a:extLst>
            </p:cNvPr>
            <p:cNvSpPr/>
            <p:nvPr/>
          </p:nvSpPr>
          <p:spPr bwMode="auto">
            <a:xfrm>
              <a:off x="3588430" y="4067058"/>
              <a:ext cx="931345"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API</a:t>
              </a:r>
              <a:b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Management</a:t>
              </a:r>
            </a:p>
          </p:txBody>
        </p:sp>
        <p:sp>
          <p:nvSpPr>
            <p:cNvPr id="59" name="Rectangle 58">
              <a:extLst>
                <a:ext uri="{FF2B5EF4-FFF2-40B4-BE49-F238E27FC236}">
                  <a16:creationId xmlns:a16="http://schemas.microsoft.com/office/drawing/2014/main" id="{3C43DF3F-8048-4DA2-83C1-BC350364A983}"/>
                </a:ext>
              </a:extLst>
            </p:cNvPr>
            <p:cNvSpPr/>
            <p:nvPr/>
          </p:nvSpPr>
          <p:spPr bwMode="auto">
            <a:xfrm>
              <a:off x="4764795" y="4067058"/>
              <a:ext cx="605935"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Function</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Apps</a:t>
              </a:r>
            </a:p>
          </p:txBody>
        </p:sp>
        <p:sp>
          <p:nvSpPr>
            <p:cNvPr id="60" name="Rectangle 59">
              <a:extLst>
                <a:ext uri="{FF2B5EF4-FFF2-40B4-BE49-F238E27FC236}">
                  <a16:creationId xmlns:a16="http://schemas.microsoft.com/office/drawing/2014/main" id="{D7E75506-FA06-40E6-A39B-CC17A1CE3B79}"/>
                </a:ext>
              </a:extLst>
            </p:cNvPr>
            <p:cNvSpPr/>
            <p:nvPr/>
          </p:nvSpPr>
          <p:spPr bwMode="auto">
            <a:xfrm>
              <a:off x="5679924" y="4067058"/>
              <a:ext cx="832665"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Kubernetes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Services</a:t>
              </a:r>
            </a:p>
          </p:txBody>
        </p:sp>
        <p:sp>
          <p:nvSpPr>
            <p:cNvPr id="64" name="Rectangle 63">
              <a:extLst>
                <a:ext uri="{FF2B5EF4-FFF2-40B4-BE49-F238E27FC236}">
                  <a16:creationId xmlns:a16="http://schemas.microsoft.com/office/drawing/2014/main" id="{C030A8E6-0CDE-4F9F-B6C4-69F164040065}"/>
                </a:ext>
              </a:extLst>
            </p:cNvPr>
            <p:cNvSpPr/>
            <p:nvPr/>
          </p:nvSpPr>
          <p:spPr bwMode="auto">
            <a:xfrm>
              <a:off x="7913313" y="4067058"/>
              <a:ext cx="665631"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Cognitive</a:t>
              </a:r>
              <a:b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Services</a:t>
              </a:r>
            </a:p>
          </p:txBody>
        </p:sp>
        <p:sp>
          <p:nvSpPr>
            <p:cNvPr id="11" name="AutoShape 3">
              <a:extLst>
                <a:ext uri="{FF2B5EF4-FFF2-40B4-BE49-F238E27FC236}">
                  <a16:creationId xmlns:a16="http://schemas.microsoft.com/office/drawing/2014/main" id="{56D959A0-3624-48C9-B256-D6567D058905}"/>
                </a:ext>
              </a:extLst>
            </p:cNvPr>
            <p:cNvSpPr>
              <a:spLocks noChangeAspect="1" noChangeArrowheads="1" noTextEdit="1"/>
            </p:cNvSpPr>
            <p:nvPr/>
          </p:nvSpPr>
          <p:spPr bwMode="auto">
            <a:xfrm>
              <a:off x="5206296" y="3455736"/>
              <a:ext cx="398044" cy="3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E83D309A-F2CA-0F41-ABA2-73039445D7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86885" y="3430379"/>
              <a:ext cx="527532" cy="515792"/>
            </a:xfrm>
            <a:prstGeom prst="rect">
              <a:avLst/>
            </a:prstGeom>
          </p:spPr>
        </p:pic>
        <p:sp>
          <p:nvSpPr>
            <p:cNvPr id="182" name="Rectangle 181">
              <a:extLst>
                <a:ext uri="{FF2B5EF4-FFF2-40B4-BE49-F238E27FC236}">
                  <a16:creationId xmlns:a16="http://schemas.microsoft.com/office/drawing/2014/main" id="{100476BB-EBA7-6442-8311-1E5BBFB3EF38}"/>
                </a:ext>
              </a:extLst>
            </p:cNvPr>
            <p:cNvSpPr/>
            <p:nvPr/>
          </p:nvSpPr>
          <p:spPr bwMode="auto">
            <a:xfrm>
              <a:off x="6942322" y="4067058"/>
              <a:ext cx="413576"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Logic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Apps</a:t>
              </a:r>
            </a:p>
          </p:txBody>
        </p:sp>
        <p:pic>
          <p:nvPicPr>
            <p:cNvPr id="9" name="Graphic 8">
              <a:extLst>
                <a:ext uri="{FF2B5EF4-FFF2-40B4-BE49-F238E27FC236}">
                  <a16:creationId xmlns:a16="http://schemas.microsoft.com/office/drawing/2014/main" id="{6C99171D-B562-AB48-BB5B-7BE6C3A5F1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09662" y="3480110"/>
              <a:ext cx="458664" cy="448457"/>
            </a:xfrm>
            <a:prstGeom prst="rect">
              <a:avLst/>
            </a:prstGeom>
          </p:spPr>
        </p:pic>
        <p:sp>
          <p:nvSpPr>
            <p:cNvPr id="183" name="Rectangle 182">
              <a:extLst>
                <a:ext uri="{FF2B5EF4-FFF2-40B4-BE49-F238E27FC236}">
                  <a16:creationId xmlns:a16="http://schemas.microsoft.com/office/drawing/2014/main" id="{573F21C2-FE7C-AF40-8E6D-A7848C3735AE}"/>
                </a:ext>
              </a:extLst>
            </p:cNvPr>
            <p:cNvSpPr/>
            <p:nvPr/>
          </p:nvSpPr>
          <p:spPr bwMode="auto">
            <a:xfrm>
              <a:off x="9071089" y="4067058"/>
              <a:ext cx="56720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Bot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Services</a:t>
              </a:r>
            </a:p>
          </p:txBody>
        </p:sp>
        <p:pic>
          <p:nvPicPr>
            <p:cNvPr id="22" name="Graphic 21">
              <a:extLst>
                <a:ext uri="{FF2B5EF4-FFF2-40B4-BE49-F238E27FC236}">
                  <a16:creationId xmlns:a16="http://schemas.microsoft.com/office/drawing/2014/main" id="{A46A1EF6-09E6-FB4F-BCED-76979B8433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95538" y="3427594"/>
              <a:ext cx="503563" cy="492356"/>
            </a:xfrm>
            <a:prstGeom prst="rect">
              <a:avLst/>
            </a:prstGeom>
          </p:spPr>
        </p:pic>
        <p:sp>
          <p:nvSpPr>
            <p:cNvPr id="184" name="Rectangle 183">
              <a:extLst>
                <a:ext uri="{FF2B5EF4-FFF2-40B4-BE49-F238E27FC236}">
                  <a16:creationId xmlns:a16="http://schemas.microsoft.com/office/drawing/2014/main" id="{4A7888E3-A898-B345-9B0C-FA80C611B816}"/>
                </a:ext>
              </a:extLst>
            </p:cNvPr>
            <p:cNvSpPr/>
            <p:nvPr/>
          </p:nvSpPr>
          <p:spPr bwMode="auto">
            <a:xfrm>
              <a:off x="2668738" y="4067058"/>
              <a:ext cx="56720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Semibold"/>
                  <a:ea typeface="+mn-ea"/>
                  <a:cs typeface="Segoe UI" pitchFamily="34" charset="0"/>
                </a:rPr>
                <a:t>Analysis</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Semibold"/>
                  <a:ea typeface="+mn-ea"/>
                  <a:cs typeface="Segoe UI" pitchFamily="34" charset="0"/>
                </a:rPr>
                <a:t>Services</a:t>
              </a:r>
            </a:p>
          </p:txBody>
        </p:sp>
        <p:pic>
          <p:nvPicPr>
            <p:cNvPr id="5" name="Graphic 4">
              <a:extLst>
                <a:ext uri="{FF2B5EF4-FFF2-40B4-BE49-F238E27FC236}">
                  <a16:creationId xmlns:a16="http://schemas.microsoft.com/office/drawing/2014/main" id="{21C67CCD-BA36-4E6C-8B1B-79A5A36BB1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40501" y="3462884"/>
              <a:ext cx="447601" cy="447601"/>
            </a:xfrm>
            <a:prstGeom prst="rect">
              <a:avLst/>
            </a:prstGeom>
          </p:spPr>
        </p:pic>
        <p:pic>
          <p:nvPicPr>
            <p:cNvPr id="19" name="Graphic 18">
              <a:extLst>
                <a:ext uri="{FF2B5EF4-FFF2-40B4-BE49-F238E27FC236}">
                  <a16:creationId xmlns:a16="http://schemas.microsoft.com/office/drawing/2014/main" id="{9FAF395A-62BA-47FE-AD31-35870519522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77210" y="3477793"/>
              <a:ext cx="398044" cy="398044"/>
            </a:xfrm>
            <a:prstGeom prst="rect">
              <a:avLst/>
            </a:prstGeom>
          </p:spPr>
        </p:pic>
        <p:pic>
          <p:nvPicPr>
            <p:cNvPr id="26" name="Graphic 25">
              <a:extLst>
                <a:ext uri="{FF2B5EF4-FFF2-40B4-BE49-F238E27FC236}">
                  <a16:creationId xmlns:a16="http://schemas.microsoft.com/office/drawing/2014/main" id="{4F6C3350-22AC-4801-9F61-275F57B9421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09187" y="3450989"/>
              <a:ext cx="459496" cy="459496"/>
            </a:xfrm>
            <a:prstGeom prst="rect">
              <a:avLst/>
            </a:prstGeom>
          </p:spPr>
        </p:pic>
        <p:pic>
          <p:nvPicPr>
            <p:cNvPr id="20" name="Graphic 19">
              <a:extLst>
                <a:ext uri="{FF2B5EF4-FFF2-40B4-BE49-F238E27FC236}">
                  <a16:creationId xmlns:a16="http://schemas.microsoft.com/office/drawing/2014/main" id="{4B9EA49D-3DEF-43A3-AD87-0D1205F476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389259" y="4954691"/>
              <a:ext cx="492353" cy="492353"/>
            </a:xfrm>
            <a:prstGeom prst="rect">
              <a:avLst/>
            </a:prstGeom>
          </p:spPr>
        </p:pic>
        <p:pic>
          <p:nvPicPr>
            <p:cNvPr id="3" name="Picture 2" descr="See the source image">
              <a:extLst>
                <a:ext uri="{FF2B5EF4-FFF2-40B4-BE49-F238E27FC236}">
                  <a16:creationId xmlns:a16="http://schemas.microsoft.com/office/drawing/2014/main" id="{4EAB5FDA-1723-4062-81A6-86A6E9739A3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131092" y="4954854"/>
              <a:ext cx="492352" cy="492352"/>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C542E0D6-BED6-4BAF-A663-F1998B8DA480}"/>
                </a:ext>
              </a:extLst>
            </p:cNvPr>
            <p:cNvSpPr/>
            <p:nvPr/>
          </p:nvSpPr>
          <p:spPr bwMode="auto">
            <a:xfrm>
              <a:off x="5877537" y="5479495"/>
              <a:ext cx="64581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SQL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Database</a:t>
              </a:r>
            </a:p>
          </p:txBody>
        </p:sp>
        <p:sp>
          <p:nvSpPr>
            <p:cNvPr id="79" name="Rectangle 78">
              <a:extLst>
                <a:ext uri="{FF2B5EF4-FFF2-40B4-BE49-F238E27FC236}">
                  <a16:creationId xmlns:a16="http://schemas.microsoft.com/office/drawing/2014/main" id="{5A5F6E72-1A5C-435D-990E-0A6C75C76AF4}"/>
                </a:ext>
              </a:extLst>
            </p:cNvPr>
            <p:cNvSpPr/>
            <p:nvPr/>
          </p:nvSpPr>
          <p:spPr bwMode="auto">
            <a:xfrm>
              <a:off x="8377705" y="5479495"/>
              <a:ext cx="645819"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Cosmos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Database</a:t>
              </a:r>
            </a:p>
          </p:txBody>
        </p:sp>
        <p:sp>
          <p:nvSpPr>
            <p:cNvPr id="80" name="Rectangle 79">
              <a:extLst>
                <a:ext uri="{FF2B5EF4-FFF2-40B4-BE49-F238E27FC236}">
                  <a16:creationId xmlns:a16="http://schemas.microsoft.com/office/drawing/2014/main" id="{C5FD27E3-7C8E-4ADC-9353-044C3D70F30F}"/>
                </a:ext>
              </a:extLst>
            </p:cNvPr>
            <p:cNvSpPr/>
            <p:nvPr/>
          </p:nvSpPr>
          <p:spPr bwMode="auto">
            <a:xfrm>
              <a:off x="7060648" y="5479495"/>
              <a:ext cx="779764"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SQL Data</a:t>
              </a:r>
              <a:b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3C3C41"/>
                  </a:solidFill>
                  <a:effectLst/>
                  <a:uLnTx/>
                  <a:uFillTx/>
                  <a:latin typeface="Segoe UI Semibold"/>
                  <a:ea typeface="+mn-ea"/>
                  <a:cs typeface="Segoe UI" pitchFamily="34" charset="0"/>
                </a:rPr>
                <a:t>Warehouse</a:t>
              </a:r>
            </a:p>
          </p:txBody>
        </p:sp>
        <p:sp>
          <p:nvSpPr>
            <p:cNvPr id="70" name="Rectangle 69">
              <a:extLst>
                <a:ext uri="{FF2B5EF4-FFF2-40B4-BE49-F238E27FC236}">
                  <a16:creationId xmlns:a16="http://schemas.microsoft.com/office/drawing/2014/main" id="{702D9F4B-460E-440B-A6CF-D3A23EABC9A0}"/>
                </a:ext>
              </a:extLst>
            </p:cNvPr>
            <p:cNvSpPr/>
            <p:nvPr/>
          </p:nvSpPr>
          <p:spPr bwMode="auto">
            <a:xfrm>
              <a:off x="4534349" y="5479495"/>
              <a:ext cx="710707"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t>Microsoft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Segoe UI" pitchFamily="34" charset="0"/>
                  <a:cs typeface="Segoe UI Semibold" panose="020B0702040204020203" pitchFamily="34" charset="0"/>
                </a:rPr>
                <a:t>Graph</a:t>
              </a:r>
            </a:p>
          </p:txBody>
        </p:sp>
        <p:pic>
          <p:nvPicPr>
            <p:cNvPr id="72" name="Graphic 71">
              <a:extLst>
                <a:ext uri="{FF2B5EF4-FFF2-40B4-BE49-F238E27FC236}">
                  <a16:creationId xmlns:a16="http://schemas.microsoft.com/office/drawing/2014/main" id="{B82702DA-7BD2-44C3-86A2-1D5322E1CAB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931092" y="4921804"/>
              <a:ext cx="422225" cy="422225"/>
            </a:xfrm>
            <a:prstGeom prst="rect">
              <a:avLst/>
            </a:prstGeom>
          </p:spPr>
        </p:pic>
        <p:pic>
          <p:nvPicPr>
            <p:cNvPr id="74" name="Graphic 73">
              <a:extLst>
                <a:ext uri="{FF2B5EF4-FFF2-40B4-BE49-F238E27FC236}">
                  <a16:creationId xmlns:a16="http://schemas.microsoft.com/office/drawing/2014/main" id="{313FAEC8-C6D9-44E9-A18D-33963723138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162853" y="4921473"/>
              <a:ext cx="456991" cy="456991"/>
            </a:xfrm>
            <a:prstGeom prst="rect">
              <a:avLst/>
            </a:prstGeom>
          </p:spPr>
        </p:pic>
        <p:pic>
          <p:nvPicPr>
            <p:cNvPr id="77" name="Graphic 76">
              <a:extLst>
                <a:ext uri="{FF2B5EF4-FFF2-40B4-BE49-F238E27FC236}">
                  <a16:creationId xmlns:a16="http://schemas.microsoft.com/office/drawing/2014/main" id="{8323F544-4808-492D-B8DA-FF60C2D27F2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406241" y="4834787"/>
              <a:ext cx="530110" cy="530110"/>
            </a:xfrm>
            <a:prstGeom prst="rect">
              <a:avLst/>
            </a:prstGeom>
          </p:spPr>
        </p:pic>
        <p:sp>
          <p:nvSpPr>
            <p:cNvPr id="67" name="Rectangle 1243">
              <a:extLst>
                <a:ext uri="{FF2B5EF4-FFF2-40B4-BE49-F238E27FC236}">
                  <a16:creationId xmlns:a16="http://schemas.microsoft.com/office/drawing/2014/main" id="{796B5F61-3B16-4510-8C5E-CB4112CCB03F}"/>
                </a:ext>
              </a:extLst>
            </p:cNvPr>
            <p:cNvSpPr/>
            <p:nvPr/>
          </p:nvSpPr>
          <p:spPr bwMode="auto">
            <a:xfrm>
              <a:off x="3382024" y="5540352"/>
              <a:ext cx="790024" cy="1900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err="1">
                  <a:ln>
                    <a:noFill/>
                  </a:ln>
                  <a:solidFill>
                    <a:srgbClr val="3C3C41"/>
                  </a:solidFill>
                  <a:effectLst/>
                  <a:uLnTx/>
                  <a:uFillTx/>
                  <a:latin typeface="Segoe UI Semibold" panose="020B0702040204020203" pitchFamily="34" charset="0"/>
                  <a:ea typeface="+mn-ea"/>
                  <a:cs typeface="Segoe UI Semibold" panose="020B0702040204020203" pitchFamily="34" charset="0"/>
                </a:rPr>
                <a:t>Dataverse</a:t>
              </a:r>
              <a:endParaRPr kumimoji="0" lang="en-US" sz="1372" b="1"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pic>
          <p:nvPicPr>
            <p:cNvPr id="68" name="Picture 2">
              <a:extLst>
                <a:ext uri="{FF2B5EF4-FFF2-40B4-BE49-F238E27FC236}">
                  <a16:creationId xmlns:a16="http://schemas.microsoft.com/office/drawing/2014/main" id="{B76AE273-B854-413D-93A2-CEDFC721F6F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68967" y="4864809"/>
              <a:ext cx="613263" cy="61326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35E50E38-FE92-4738-B3D4-824E345A148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60056" y="3467681"/>
              <a:ext cx="447601" cy="447601"/>
            </a:xfrm>
            <a:prstGeom prst="rect">
              <a:avLst/>
            </a:prstGeom>
          </p:spPr>
        </p:pic>
        <p:pic>
          <p:nvPicPr>
            <p:cNvPr id="13" name="Graphic 12">
              <a:extLst>
                <a:ext uri="{FF2B5EF4-FFF2-40B4-BE49-F238E27FC236}">
                  <a16:creationId xmlns:a16="http://schemas.microsoft.com/office/drawing/2014/main" id="{4CF7AFE7-E20D-42E1-ACE5-A9A7762B348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707089" y="4926976"/>
              <a:ext cx="369332" cy="369332"/>
            </a:xfrm>
            <a:prstGeom prst="rect">
              <a:avLst/>
            </a:prstGeom>
          </p:spPr>
        </p:pic>
        <p:grpSp>
          <p:nvGrpSpPr>
            <p:cNvPr id="24" name="Group 23">
              <a:extLst>
                <a:ext uri="{FF2B5EF4-FFF2-40B4-BE49-F238E27FC236}">
                  <a16:creationId xmlns:a16="http://schemas.microsoft.com/office/drawing/2014/main" id="{7847850B-A42C-0043-D084-885613A205A9}"/>
                </a:ext>
              </a:extLst>
            </p:cNvPr>
            <p:cNvGrpSpPr/>
            <p:nvPr/>
          </p:nvGrpSpPr>
          <p:grpSpPr>
            <a:xfrm>
              <a:off x="2352244" y="1865606"/>
              <a:ext cx="7660581" cy="943194"/>
              <a:chOff x="2396464" y="1593231"/>
              <a:chExt cx="7660581" cy="943194"/>
            </a:xfrm>
          </p:grpSpPr>
          <p:sp>
            <p:nvSpPr>
              <p:cNvPr id="90" name="Rectangle 1231">
                <a:extLst>
                  <a:ext uri="{FF2B5EF4-FFF2-40B4-BE49-F238E27FC236}">
                    <a16:creationId xmlns:a16="http://schemas.microsoft.com/office/drawing/2014/main" id="{ADA640AF-CA60-B742-A850-35EE1DEDE29A}"/>
                  </a:ext>
                </a:extLst>
              </p:cNvPr>
              <p:cNvSpPr/>
              <p:nvPr/>
            </p:nvSpPr>
            <p:spPr>
              <a:xfrm>
                <a:off x="2396464" y="2176908"/>
                <a:ext cx="1381462" cy="262008"/>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Business analytics</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nvGrpSpPr>
              <p:cNvPr id="23" name="Group 22">
                <a:extLst>
                  <a:ext uri="{FF2B5EF4-FFF2-40B4-BE49-F238E27FC236}">
                    <a16:creationId xmlns:a16="http://schemas.microsoft.com/office/drawing/2014/main" id="{1FF12F2D-0521-1F3F-9FEA-FBA01475E4FB}"/>
                  </a:ext>
                </a:extLst>
              </p:cNvPr>
              <p:cNvGrpSpPr/>
              <p:nvPr/>
            </p:nvGrpSpPr>
            <p:grpSpPr>
              <a:xfrm>
                <a:off x="2822022" y="1593231"/>
                <a:ext cx="7235023" cy="943194"/>
                <a:chOff x="2822022" y="1593231"/>
                <a:chExt cx="7235023" cy="943194"/>
              </a:xfrm>
            </p:grpSpPr>
            <p:sp>
              <p:nvSpPr>
                <p:cNvPr id="91" name="Rectangle 1231">
                  <a:extLst>
                    <a:ext uri="{FF2B5EF4-FFF2-40B4-BE49-F238E27FC236}">
                      <a16:creationId xmlns:a16="http://schemas.microsoft.com/office/drawing/2014/main" id="{55781E89-2A0F-9847-AB6A-409973593EB3}"/>
                    </a:ext>
                  </a:extLst>
                </p:cNvPr>
                <p:cNvSpPr/>
                <p:nvPr/>
              </p:nvSpPr>
              <p:spPr>
                <a:xfrm>
                  <a:off x="3929844" y="2176908"/>
                  <a:ext cx="1416702" cy="262008"/>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Application development</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92" name="Rectangle 1231">
                  <a:extLst>
                    <a:ext uri="{FF2B5EF4-FFF2-40B4-BE49-F238E27FC236}">
                      <a16:creationId xmlns:a16="http://schemas.microsoft.com/office/drawing/2014/main" id="{D1D1A86A-0216-354D-B31D-2367330CFEC2}"/>
                    </a:ext>
                  </a:extLst>
                </p:cNvPr>
                <p:cNvSpPr/>
                <p:nvPr/>
              </p:nvSpPr>
              <p:spPr>
                <a:xfrm>
                  <a:off x="5554387" y="2176908"/>
                  <a:ext cx="1381462" cy="262008"/>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Power Automate</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Workflow automation</a:t>
                  </a:r>
                  <a:endPar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93" name="Rectangle 1236">
                  <a:extLst>
                    <a:ext uri="{FF2B5EF4-FFF2-40B4-BE49-F238E27FC236}">
                      <a16:creationId xmlns:a16="http://schemas.microsoft.com/office/drawing/2014/main" id="{36B69894-1A74-2545-A1F1-638DAAA300CD}"/>
                    </a:ext>
                  </a:extLst>
                </p:cNvPr>
                <p:cNvSpPr/>
                <p:nvPr/>
              </p:nvSpPr>
              <p:spPr>
                <a:xfrm>
                  <a:off x="7116090" y="2176908"/>
                  <a:ext cx="1511075" cy="262008"/>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Power Virtual Agents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Segoe UI Semibold" panose="020B0702040204020203" pitchFamily="34" charset="0"/>
                    </a:rPr>
                    <a:t>Intelligent virtual agents</a:t>
                  </a:r>
                </a:p>
              </p:txBody>
            </p:sp>
            <p:pic>
              <p:nvPicPr>
                <p:cNvPr id="94" name="Picture 2">
                  <a:extLst>
                    <a:ext uri="{FF2B5EF4-FFF2-40B4-BE49-F238E27FC236}">
                      <a16:creationId xmlns:a16="http://schemas.microsoft.com/office/drawing/2014/main" id="{2D57101E-E566-B54C-AECC-B885CD9E856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388838" y="1612052"/>
                  <a:ext cx="513202" cy="49493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a:extLst>
                    <a:ext uri="{FF2B5EF4-FFF2-40B4-BE49-F238E27FC236}">
                      <a16:creationId xmlns:a16="http://schemas.microsoft.com/office/drawing/2014/main" id="{55F7BF37-3E8B-3444-BF2A-5E9193E0DC2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59835" y="1593231"/>
                  <a:ext cx="513202" cy="494938"/>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a:extLst>
                    <a:ext uri="{FF2B5EF4-FFF2-40B4-BE49-F238E27FC236}">
                      <a16:creationId xmlns:a16="http://schemas.microsoft.com/office/drawing/2014/main" id="{780A5179-EB25-BF49-BA13-CB35DBF30A8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22022" y="1630943"/>
                  <a:ext cx="513202" cy="49493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0">
                  <a:extLst>
                    <a:ext uri="{FF2B5EF4-FFF2-40B4-BE49-F238E27FC236}">
                      <a16:creationId xmlns:a16="http://schemas.microsoft.com/office/drawing/2014/main" id="{A1E4F1BA-0823-F74C-BED3-2A5535E7F176}"/>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729223" y="1630874"/>
                  <a:ext cx="512128" cy="4939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03">
                  <a:extLst>
                    <a:ext uri="{FF2B5EF4-FFF2-40B4-BE49-F238E27FC236}">
                      <a16:creationId xmlns:a16="http://schemas.microsoft.com/office/drawing/2014/main" id="{9731E75F-BEF2-C473-66D1-F5BA7FC74B22}"/>
                    </a:ext>
                  </a:extLst>
                </p:cNvPr>
                <p:cNvSpPr/>
                <p:nvPr/>
              </p:nvSpPr>
              <p:spPr bwMode="auto">
                <a:xfrm>
                  <a:off x="8675582" y="2204026"/>
                  <a:ext cx="1381463"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Semibold"/>
                      <a:ea typeface="+mn-ea"/>
                      <a:cs typeface="Segoe UI Semibold" panose="020B0702040204020203" pitchFamily="34" charset="0"/>
                    </a:rPr>
                    <a:t>Power Pages </a:t>
                  </a:r>
                  <a:r>
                    <a:rPr kumimoji="0" lang="en-US" sz="1200" b="0" i="0" u="none" strike="noStrike" kern="1200" cap="none" spc="0" normalizeH="0" baseline="0" noProof="0" dirty="0">
                      <a:ln>
                        <a:noFill/>
                      </a:ln>
                      <a:solidFill>
                        <a:srgbClr val="3C3C41"/>
                      </a:solidFill>
                      <a:effectLst/>
                      <a:uLnTx/>
                      <a:uFillTx/>
                      <a:latin typeface="Segoe UI"/>
                      <a:ea typeface="+mn-ea"/>
                      <a:cs typeface="Segoe UI Semibold" panose="020B0702040204020203" pitchFamily="34" charset="0"/>
                    </a:rPr>
                    <a:t>business websites</a:t>
                  </a:r>
                </a:p>
              </p:txBody>
            </p:sp>
            <p:pic>
              <p:nvPicPr>
                <p:cNvPr id="17" name="Picture 16" descr="Icon&#10;&#10;Description automatically generated">
                  <a:extLst>
                    <a:ext uri="{FF2B5EF4-FFF2-40B4-BE49-F238E27FC236}">
                      <a16:creationId xmlns:a16="http://schemas.microsoft.com/office/drawing/2014/main" id="{00219CBF-D09E-1ED3-6395-D5ED3D47B33B}"/>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146779" y="1595133"/>
                  <a:ext cx="484061" cy="484061"/>
                </a:xfrm>
                <a:prstGeom prst="rect">
                  <a:avLst/>
                </a:prstGeom>
              </p:spPr>
            </p:pic>
          </p:grpSp>
        </p:grpSp>
        <p:cxnSp>
          <p:nvCxnSpPr>
            <p:cNvPr id="32" name="Straight Connector 31">
              <a:extLst>
                <a:ext uri="{FF2B5EF4-FFF2-40B4-BE49-F238E27FC236}">
                  <a16:creationId xmlns:a16="http://schemas.microsoft.com/office/drawing/2014/main" id="{FB1F0005-5B62-58C2-0E51-3ACBA8C83C49}"/>
                </a:ext>
              </a:extLst>
            </p:cNvPr>
            <p:cNvCxnSpPr>
              <a:cxnSpLocks/>
            </p:cNvCxnSpPr>
            <p:nvPr/>
          </p:nvCxnSpPr>
          <p:spPr>
            <a:xfrm>
              <a:off x="10360544" y="3169249"/>
              <a:ext cx="1225099" cy="6724"/>
            </a:xfrm>
            <a:prstGeom prst="line">
              <a:avLst/>
            </a:prstGeom>
            <a:ln w="158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251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ectangle 166">
            <a:extLst>
              <a:ext uri="{FF2B5EF4-FFF2-40B4-BE49-F238E27FC236}">
                <a16:creationId xmlns:a16="http://schemas.microsoft.com/office/drawing/2014/main" id="{6C45A354-8B7A-43B1-85FF-5D3C887A6A17}"/>
              </a:ext>
              <a:ext uri="{C183D7F6-B498-43B3-948B-1728B52AA6E4}">
                <adec:decorative xmlns:adec="http://schemas.microsoft.com/office/drawing/2017/decorative" val="1"/>
              </a:ext>
            </a:extLst>
          </p:cNvPr>
          <p:cNvSpPr/>
          <p:nvPr/>
        </p:nvSpPr>
        <p:spPr bwMode="auto">
          <a:xfrm>
            <a:off x="1524633" y="2694117"/>
            <a:ext cx="7737987" cy="30716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70" name="Rectangle 169">
            <a:extLst>
              <a:ext uri="{FF2B5EF4-FFF2-40B4-BE49-F238E27FC236}">
                <a16:creationId xmlns:a16="http://schemas.microsoft.com/office/drawing/2014/main" id="{29F5712D-E2E2-4699-95AD-17BED7964CB1}"/>
              </a:ext>
            </a:extLst>
          </p:cNvPr>
          <p:cNvSpPr/>
          <p:nvPr/>
        </p:nvSpPr>
        <p:spPr bwMode="auto">
          <a:xfrm>
            <a:off x="1779388" y="3026853"/>
            <a:ext cx="803105"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Power</a:t>
            </a:r>
            <a:b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b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Platform</a:t>
            </a:r>
          </a:p>
        </p:txBody>
      </p:sp>
      <p:sp>
        <p:nvSpPr>
          <p:cNvPr id="68" name="Rectangle 67">
            <a:extLst>
              <a:ext uri="{FF2B5EF4-FFF2-40B4-BE49-F238E27FC236}">
                <a16:creationId xmlns:a16="http://schemas.microsoft.com/office/drawing/2014/main" id="{F66BAC47-B916-4827-B1F8-7EDDA30AC53D}"/>
              </a:ext>
            </a:extLst>
          </p:cNvPr>
          <p:cNvSpPr/>
          <p:nvPr/>
        </p:nvSpPr>
        <p:spPr bwMode="auto">
          <a:xfrm>
            <a:off x="1687516" y="5087847"/>
            <a:ext cx="7403690" cy="5763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Data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Entities + relationships </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5DF36A4D-DE28-4F11-BD77-6DB5E30EB8A6}"/>
              </a:ext>
            </a:extLst>
          </p:cNvPr>
          <p:cNvSpPr txBox="1"/>
          <p:nvPr/>
        </p:nvSpPr>
        <p:spPr>
          <a:xfrm>
            <a:off x="1509712" y="5969000"/>
            <a:ext cx="7737987" cy="312667"/>
          </a:xfrm>
          <a:prstGeom prst="rect">
            <a:avLst/>
          </a:prstGeom>
          <a:solidFill>
            <a:srgbClr val="E6E6E6"/>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Gateways + connectors </a:t>
            </a:r>
          </a:p>
        </p:txBody>
      </p:sp>
      <p:sp>
        <p:nvSpPr>
          <p:cNvPr id="9" name="Rectangle 8">
            <a:extLst>
              <a:ext uri="{FF2B5EF4-FFF2-40B4-BE49-F238E27FC236}">
                <a16:creationId xmlns:a16="http://schemas.microsoft.com/office/drawing/2014/main" id="{9CC194F9-1AC5-44C3-8754-FAA8FDB1D285}"/>
              </a:ext>
            </a:extLst>
          </p:cNvPr>
          <p:cNvSpPr/>
          <p:nvPr/>
        </p:nvSpPr>
        <p:spPr bwMode="auto">
          <a:xfrm>
            <a:off x="584200" y="1726526"/>
            <a:ext cx="2323291" cy="68135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9B1899C0-EF9B-4CDC-AC82-EEAF88A376AE}"/>
              </a:ext>
            </a:extLst>
          </p:cNvPr>
          <p:cNvSpPr/>
          <p:nvPr/>
        </p:nvSpPr>
        <p:spPr bwMode="auto">
          <a:xfrm>
            <a:off x="664485" y="1775498"/>
            <a:ext cx="958733" cy="5834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Dynamics 365</a:t>
            </a:r>
          </a:p>
        </p:txBody>
      </p:sp>
      <p:sp>
        <p:nvSpPr>
          <p:cNvPr id="78" name="Rectangle 77">
            <a:extLst>
              <a:ext uri="{FF2B5EF4-FFF2-40B4-BE49-F238E27FC236}">
                <a16:creationId xmlns:a16="http://schemas.microsoft.com/office/drawing/2014/main" id="{9C515E26-AD65-4B50-93E9-10453765642C}"/>
              </a:ext>
            </a:extLst>
          </p:cNvPr>
          <p:cNvSpPr/>
          <p:nvPr/>
        </p:nvSpPr>
        <p:spPr bwMode="auto">
          <a:xfrm>
            <a:off x="1703503" y="1779400"/>
            <a:ext cx="1164575" cy="5834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Finance and operations </a:t>
            </a:r>
          </a:p>
        </p:txBody>
      </p:sp>
      <p:sp>
        <p:nvSpPr>
          <p:cNvPr id="80" name="Rectangle 79">
            <a:extLst>
              <a:ext uri="{FF2B5EF4-FFF2-40B4-BE49-F238E27FC236}">
                <a16:creationId xmlns:a16="http://schemas.microsoft.com/office/drawing/2014/main" id="{AE2ADB23-4BF4-4B82-91E7-FE112899F38E}"/>
              </a:ext>
            </a:extLst>
          </p:cNvPr>
          <p:cNvSpPr/>
          <p:nvPr/>
        </p:nvSpPr>
        <p:spPr bwMode="auto">
          <a:xfrm>
            <a:off x="2941188" y="1726526"/>
            <a:ext cx="4672613" cy="68135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BABD5A2E-C5E0-4992-AF3A-3871F1C0341F}"/>
              </a:ext>
            </a:extLst>
          </p:cNvPr>
          <p:cNvSpPr/>
          <p:nvPr/>
        </p:nvSpPr>
        <p:spPr bwMode="auto">
          <a:xfrm>
            <a:off x="2990782" y="1775498"/>
            <a:ext cx="958733" cy="5834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Dynamics 365</a:t>
            </a:r>
          </a:p>
        </p:txBody>
      </p:sp>
      <p:sp>
        <p:nvSpPr>
          <p:cNvPr id="86" name="Rectangle 85">
            <a:extLst>
              <a:ext uri="{FF2B5EF4-FFF2-40B4-BE49-F238E27FC236}">
                <a16:creationId xmlns:a16="http://schemas.microsoft.com/office/drawing/2014/main" id="{99F58D6A-31D3-4FA7-BA7D-504BDB476F7B}"/>
              </a:ext>
            </a:extLst>
          </p:cNvPr>
          <p:cNvSpPr/>
          <p:nvPr/>
        </p:nvSpPr>
        <p:spPr bwMode="auto">
          <a:xfrm>
            <a:off x="4008487" y="1775498"/>
            <a:ext cx="865652" cy="5834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Marketing </a:t>
            </a:r>
          </a:p>
        </p:txBody>
      </p:sp>
      <p:sp>
        <p:nvSpPr>
          <p:cNvPr id="89" name="Rectangle 88">
            <a:extLst>
              <a:ext uri="{FF2B5EF4-FFF2-40B4-BE49-F238E27FC236}">
                <a16:creationId xmlns:a16="http://schemas.microsoft.com/office/drawing/2014/main" id="{0B83E896-4FF5-4956-BF76-96CBEB60C114}"/>
              </a:ext>
            </a:extLst>
          </p:cNvPr>
          <p:cNvSpPr/>
          <p:nvPr/>
        </p:nvSpPr>
        <p:spPr bwMode="auto">
          <a:xfrm>
            <a:off x="4901926" y="1775498"/>
            <a:ext cx="865652" cy="5834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Sales </a:t>
            </a:r>
          </a:p>
        </p:txBody>
      </p:sp>
      <p:sp>
        <p:nvSpPr>
          <p:cNvPr id="92" name="Rectangle 91">
            <a:extLst>
              <a:ext uri="{FF2B5EF4-FFF2-40B4-BE49-F238E27FC236}">
                <a16:creationId xmlns:a16="http://schemas.microsoft.com/office/drawing/2014/main" id="{81022077-D099-4EA1-BDEC-9A650C397747}"/>
              </a:ext>
            </a:extLst>
          </p:cNvPr>
          <p:cNvSpPr/>
          <p:nvPr/>
        </p:nvSpPr>
        <p:spPr bwMode="auto">
          <a:xfrm>
            <a:off x="5795365" y="1775498"/>
            <a:ext cx="865652" cy="5834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Service</a:t>
            </a:r>
          </a:p>
        </p:txBody>
      </p:sp>
      <p:sp>
        <p:nvSpPr>
          <p:cNvPr id="95" name="Rectangle 94">
            <a:extLst>
              <a:ext uri="{FF2B5EF4-FFF2-40B4-BE49-F238E27FC236}">
                <a16:creationId xmlns:a16="http://schemas.microsoft.com/office/drawing/2014/main" id="{58C5DA74-BAEF-4F6C-AFDC-E67227F2BF8C}"/>
              </a:ext>
            </a:extLst>
          </p:cNvPr>
          <p:cNvSpPr/>
          <p:nvPr/>
        </p:nvSpPr>
        <p:spPr bwMode="auto">
          <a:xfrm>
            <a:off x="6688804" y="1775498"/>
            <a:ext cx="865652" cy="5834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Talent</a:t>
            </a:r>
          </a:p>
        </p:txBody>
      </p:sp>
      <p:sp>
        <p:nvSpPr>
          <p:cNvPr id="100" name="Rectangle 99">
            <a:extLst>
              <a:ext uri="{FF2B5EF4-FFF2-40B4-BE49-F238E27FC236}">
                <a16:creationId xmlns:a16="http://schemas.microsoft.com/office/drawing/2014/main" id="{B9652D34-3094-4EE7-B894-427BEE52B4C5}"/>
              </a:ext>
            </a:extLst>
          </p:cNvPr>
          <p:cNvSpPr/>
          <p:nvPr/>
        </p:nvSpPr>
        <p:spPr bwMode="auto">
          <a:xfrm>
            <a:off x="7661799" y="1726526"/>
            <a:ext cx="749902" cy="68135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66743961-CFBD-4E21-976E-D06E8E849F76}"/>
              </a:ext>
            </a:extLst>
          </p:cNvPr>
          <p:cNvSpPr/>
          <p:nvPr/>
        </p:nvSpPr>
        <p:spPr bwMode="auto">
          <a:xfrm>
            <a:off x="7721845" y="1767825"/>
            <a:ext cx="629810" cy="59875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Office 365</a:t>
            </a:r>
          </a:p>
        </p:txBody>
      </p:sp>
      <p:sp>
        <p:nvSpPr>
          <p:cNvPr id="104" name="Rectangle 103">
            <a:extLst>
              <a:ext uri="{FF2B5EF4-FFF2-40B4-BE49-F238E27FC236}">
                <a16:creationId xmlns:a16="http://schemas.microsoft.com/office/drawing/2014/main" id="{03E73031-4CA5-445C-8300-EA2DB6AEE996}"/>
              </a:ext>
            </a:extLst>
          </p:cNvPr>
          <p:cNvSpPr/>
          <p:nvPr/>
        </p:nvSpPr>
        <p:spPr bwMode="auto">
          <a:xfrm>
            <a:off x="8436457" y="1726526"/>
            <a:ext cx="775767" cy="68135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21D01F0-9CBF-4126-87BE-7149C9AB98B9}"/>
              </a:ext>
            </a:extLst>
          </p:cNvPr>
          <p:cNvSpPr/>
          <p:nvPr/>
        </p:nvSpPr>
        <p:spPr bwMode="auto">
          <a:xfrm>
            <a:off x="8480281" y="1767825"/>
            <a:ext cx="688119" cy="59875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LinkedIn</a:t>
            </a:r>
          </a:p>
        </p:txBody>
      </p:sp>
      <p:sp>
        <p:nvSpPr>
          <p:cNvPr id="108" name="Rectangle 107">
            <a:extLst>
              <a:ext uri="{FF2B5EF4-FFF2-40B4-BE49-F238E27FC236}">
                <a16:creationId xmlns:a16="http://schemas.microsoft.com/office/drawing/2014/main" id="{9CCB73C4-EE0C-46E5-B90C-4FFE6D3A3AE9}"/>
              </a:ext>
            </a:extLst>
          </p:cNvPr>
          <p:cNvSpPr/>
          <p:nvPr/>
        </p:nvSpPr>
        <p:spPr bwMode="auto">
          <a:xfrm>
            <a:off x="9250635" y="1725951"/>
            <a:ext cx="2352084" cy="68135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37A071CF-6E72-4B8E-A6C9-D489FC394962}"/>
              </a:ext>
            </a:extLst>
          </p:cNvPr>
          <p:cNvSpPr/>
          <p:nvPr/>
        </p:nvSpPr>
        <p:spPr bwMode="auto">
          <a:xfrm>
            <a:off x="9282462" y="1763446"/>
            <a:ext cx="847381" cy="59875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Ecosystem </a:t>
            </a:r>
          </a:p>
        </p:txBody>
      </p:sp>
      <p:sp>
        <p:nvSpPr>
          <p:cNvPr id="113" name="Rectangle 112">
            <a:extLst>
              <a:ext uri="{FF2B5EF4-FFF2-40B4-BE49-F238E27FC236}">
                <a16:creationId xmlns:a16="http://schemas.microsoft.com/office/drawing/2014/main" id="{CA68B0A5-A620-4C16-BE40-3835F2190A48}"/>
              </a:ext>
            </a:extLst>
          </p:cNvPr>
          <p:cNvSpPr/>
          <p:nvPr/>
        </p:nvSpPr>
        <p:spPr bwMode="auto">
          <a:xfrm>
            <a:off x="10170255" y="1763446"/>
            <a:ext cx="1362177" cy="5987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ISV and custom</a:t>
            </a:r>
            <a:br>
              <a:rPr kumimoji="0" lang="en-US" sz="1050" b="0" i="0" u="none" strike="noStrike" kern="1200" cap="none" spc="0" normalizeH="0" baseline="0" noProof="0">
                <a:ln>
                  <a:noFill/>
                </a:ln>
                <a:solidFill>
                  <a:srgbClr val="000000"/>
                </a:solidFill>
                <a:effectLst/>
                <a:uLnTx/>
                <a:uFillTx/>
                <a:latin typeface="Segoe UI Semibold"/>
                <a:ea typeface="+mn-ea"/>
                <a:cs typeface="+mn-cs"/>
              </a:rPr>
            </a:br>
            <a:r>
              <a:rPr kumimoji="0" lang="en-US" sz="1050" b="0" i="0" u="none" strike="noStrike" kern="1200" cap="none" spc="0" normalizeH="0" baseline="0" noProof="0">
                <a:ln>
                  <a:noFill/>
                </a:ln>
                <a:solidFill>
                  <a:srgbClr val="000000"/>
                </a:solidFill>
                <a:effectLst/>
                <a:uLnTx/>
                <a:uFillTx/>
                <a:latin typeface="Segoe UI Semibold"/>
                <a:ea typeface="+mn-ea"/>
                <a:cs typeface="+mn-cs"/>
              </a:rPr>
              <a:t>apps </a:t>
            </a:r>
          </a:p>
        </p:txBody>
      </p:sp>
      <p:cxnSp>
        <p:nvCxnSpPr>
          <p:cNvPr id="17" name="Straight Arrow Connector 16">
            <a:extLst>
              <a:ext uri="{FF2B5EF4-FFF2-40B4-BE49-F238E27FC236}">
                <a16:creationId xmlns:a16="http://schemas.microsoft.com/office/drawing/2014/main" id="{BA82C190-1813-43ED-A802-40CC12B26989}"/>
              </a:ext>
            </a:extLst>
          </p:cNvPr>
          <p:cNvCxnSpPr>
            <a:cxnSpLocks/>
          </p:cNvCxnSpPr>
          <p:nvPr/>
        </p:nvCxnSpPr>
        <p:spPr>
          <a:xfrm>
            <a:off x="5239980" y="2426351"/>
            <a:ext cx="0" cy="240649"/>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9615845-C7F1-493C-8F24-90B04F092AC2}"/>
              </a:ext>
            </a:extLst>
          </p:cNvPr>
          <p:cNvCxnSpPr>
            <a:cxnSpLocks/>
          </p:cNvCxnSpPr>
          <p:nvPr/>
        </p:nvCxnSpPr>
        <p:spPr>
          <a:xfrm flipH="1">
            <a:off x="9305926" y="2447925"/>
            <a:ext cx="1095374" cy="6381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Title 3">
            <a:extLst>
              <a:ext uri="{FF2B5EF4-FFF2-40B4-BE49-F238E27FC236}">
                <a16:creationId xmlns:a16="http://schemas.microsoft.com/office/drawing/2014/main" id="{6FD046DC-1391-42C8-80A1-A18C1CCCF12E}"/>
              </a:ext>
            </a:extLst>
          </p:cNvPr>
          <p:cNvSpPr>
            <a:spLocks noGrp="1"/>
          </p:cNvSpPr>
          <p:nvPr>
            <p:ph type="title"/>
          </p:nvPr>
        </p:nvSpPr>
        <p:spPr>
          <a:xfrm>
            <a:off x="588263" y="457200"/>
            <a:ext cx="11018520" cy="923330"/>
          </a:xfrm>
        </p:spPr>
        <p:txBody>
          <a:bodyPr/>
          <a:lstStyle/>
          <a:p>
            <a:r>
              <a:rPr lang="en-US"/>
              <a:t>The platform extensibility model</a:t>
            </a:r>
            <a:br>
              <a:rPr lang="en-US"/>
            </a:br>
            <a:r>
              <a:rPr lang="en-US" sz="2400">
                <a:latin typeface="+mn-lt"/>
              </a:rPr>
              <a:t>Power Platform across Microsoft 365, Dynamics 365, and Azure</a:t>
            </a:r>
          </a:p>
        </p:txBody>
      </p:sp>
      <p:sp>
        <p:nvSpPr>
          <p:cNvPr id="73" name="Rectangle 72">
            <a:extLst>
              <a:ext uri="{FF2B5EF4-FFF2-40B4-BE49-F238E27FC236}">
                <a16:creationId xmlns:a16="http://schemas.microsoft.com/office/drawing/2014/main" id="{6D9F594C-CC08-4116-87BC-C68ABBF99C1A}"/>
              </a:ext>
            </a:extLst>
          </p:cNvPr>
          <p:cNvSpPr/>
          <p:nvPr/>
        </p:nvSpPr>
        <p:spPr bwMode="auto">
          <a:xfrm>
            <a:off x="1687516" y="4473331"/>
            <a:ext cx="7403690" cy="5763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Logic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Business rules + Flows + Plugins + Functions </a:t>
            </a:r>
          </a:p>
        </p:txBody>
      </p:sp>
      <p:sp>
        <p:nvSpPr>
          <p:cNvPr id="74" name="Rectangle 73">
            <a:extLst>
              <a:ext uri="{FF2B5EF4-FFF2-40B4-BE49-F238E27FC236}">
                <a16:creationId xmlns:a16="http://schemas.microsoft.com/office/drawing/2014/main" id="{C81989BB-DB44-4623-BBFA-F9C8FE9EBD12}"/>
              </a:ext>
            </a:extLst>
          </p:cNvPr>
          <p:cNvSpPr/>
          <p:nvPr/>
        </p:nvSpPr>
        <p:spPr bwMode="auto">
          <a:xfrm>
            <a:off x="1687516" y="3858815"/>
            <a:ext cx="7403690" cy="5763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User interface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Model apps + Canvas apps </a:t>
            </a:r>
          </a:p>
        </p:txBody>
      </p:sp>
      <p:sp>
        <p:nvSpPr>
          <p:cNvPr id="75" name="Rectangle 74">
            <a:extLst>
              <a:ext uri="{FF2B5EF4-FFF2-40B4-BE49-F238E27FC236}">
                <a16:creationId xmlns:a16="http://schemas.microsoft.com/office/drawing/2014/main" id="{9BAB31D3-D58A-4F3A-8788-090BD440F210}"/>
              </a:ext>
              <a:ext uri="{C183D7F6-B498-43B3-948B-1728B52AA6E4}">
                <adec:decorative xmlns:adec="http://schemas.microsoft.com/office/drawing/2017/decorative" val="1"/>
              </a:ext>
            </a:extLst>
          </p:cNvPr>
          <p:cNvSpPr/>
          <p:nvPr/>
        </p:nvSpPr>
        <p:spPr bwMode="auto">
          <a:xfrm>
            <a:off x="9459804" y="5702645"/>
            <a:ext cx="2149584" cy="5760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 connectors </a:t>
            </a:r>
          </a:p>
        </p:txBody>
      </p:sp>
      <p:sp>
        <p:nvSpPr>
          <p:cNvPr id="76" name="Rectangle 75">
            <a:extLst>
              <a:ext uri="{FF2B5EF4-FFF2-40B4-BE49-F238E27FC236}">
                <a16:creationId xmlns:a16="http://schemas.microsoft.com/office/drawing/2014/main" id="{EE1D1085-6BAA-4AA1-8BE5-F06DC0A18EBD}"/>
              </a:ext>
              <a:ext uri="{C183D7F6-B498-43B3-948B-1728B52AA6E4}">
                <adec:decorative xmlns:adec="http://schemas.microsoft.com/office/drawing/2017/decorative" val="1"/>
              </a:ext>
            </a:extLst>
          </p:cNvPr>
          <p:cNvSpPr/>
          <p:nvPr/>
        </p:nvSpPr>
        <p:spPr bwMode="auto">
          <a:xfrm>
            <a:off x="9459804" y="5088129"/>
            <a:ext cx="2149584" cy="5760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Metadata extensions </a:t>
            </a:r>
          </a:p>
        </p:txBody>
      </p:sp>
      <p:sp>
        <p:nvSpPr>
          <p:cNvPr id="77" name="Rectangle 76">
            <a:extLst>
              <a:ext uri="{FF2B5EF4-FFF2-40B4-BE49-F238E27FC236}">
                <a16:creationId xmlns:a16="http://schemas.microsoft.com/office/drawing/2014/main" id="{0DF4C393-5B74-4AFF-9326-135B7A26E20B}"/>
              </a:ext>
              <a:ext uri="{C183D7F6-B498-43B3-948B-1728B52AA6E4}">
                <adec:decorative xmlns:adec="http://schemas.microsoft.com/office/drawing/2017/decorative" val="1"/>
              </a:ext>
            </a:extLst>
          </p:cNvPr>
          <p:cNvSpPr/>
          <p:nvPr/>
        </p:nvSpPr>
        <p:spPr bwMode="auto">
          <a:xfrm>
            <a:off x="9459804" y="4473613"/>
            <a:ext cx="2149584" cy="5760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Business rules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Plug-ins Automation </a:t>
            </a:r>
          </a:p>
        </p:txBody>
      </p:sp>
      <p:sp>
        <p:nvSpPr>
          <p:cNvPr id="79" name="Rectangle 78">
            <a:extLst>
              <a:ext uri="{FF2B5EF4-FFF2-40B4-BE49-F238E27FC236}">
                <a16:creationId xmlns:a16="http://schemas.microsoft.com/office/drawing/2014/main" id="{D50F9839-D91E-43DD-BD2E-A6006068510C}"/>
              </a:ext>
              <a:ext uri="{C183D7F6-B498-43B3-948B-1728B52AA6E4}">
                <adec:decorative xmlns:adec="http://schemas.microsoft.com/office/drawing/2017/decorative" val="1"/>
              </a:ext>
            </a:extLst>
          </p:cNvPr>
          <p:cNvSpPr/>
          <p:nvPr/>
        </p:nvSpPr>
        <p:spPr bwMode="auto">
          <a:xfrm>
            <a:off x="9459804" y="3859097"/>
            <a:ext cx="2149584" cy="5760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 controls</a:t>
            </a:r>
          </a:p>
        </p:txBody>
      </p:sp>
      <p:sp>
        <p:nvSpPr>
          <p:cNvPr id="81" name="Rectangle 80">
            <a:extLst>
              <a:ext uri="{FF2B5EF4-FFF2-40B4-BE49-F238E27FC236}">
                <a16:creationId xmlns:a16="http://schemas.microsoft.com/office/drawing/2014/main" id="{51393FA3-44E2-44BB-BC9B-6A946683E9BD}"/>
              </a:ext>
              <a:ext uri="{C183D7F6-B498-43B3-948B-1728B52AA6E4}">
                <adec:decorative xmlns:adec="http://schemas.microsoft.com/office/drawing/2017/decorative" val="1"/>
              </a:ext>
            </a:extLst>
          </p:cNvPr>
          <p:cNvSpPr/>
          <p:nvPr/>
        </p:nvSpPr>
        <p:spPr bwMode="auto">
          <a:xfrm>
            <a:off x="9459804" y="3244581"/>
            <a:ext cx="2149584" cy="5760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Web services</a:t>
            </a:r>
          </a:p>
        </p:txBody>
      </p:sp>
      <p:cxnSp>
        <p:nvCxnSpPr>
          <p:cNvPr id="16" name="Straight Connector 15">
            <a:extLst>
              <a:ext uri="{FF2B5EF4-FFF2-40B4-BE49-F238E27FC236}">
                <a16:creationId xmlns:a16="http://schemas.microsoft.com/office/drawing/2014/main" id="{DC3EA69B-DFD7-406B-AB60-53CA41555016}"/>
              </a:ext>
            </a:extLst>
          </p:cNvPr>
          <p:cNvCxnSpPr>
            <a:cxnSpLocks/>
          </p:cNvCxnSpPr>
          <p:nvPr/>
        </p:nvCxnSpPr>
        <p:spPr>
          <a:xfrm flipH="1" flipV="1">
            <a:off x="9238690" y="4146992"/>
            <a:ext cx="228600" cy="141"/>
          </a:xfrm>
          <a:prstGeom prst="line">
            <a:avLst/>
          </a:prstGeom>
          <a:ln w="635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90881B8-1EA9-44E2-B75E-AC3D2B7BD657}"/>
              </a:ext>
            </a:extLst>
          </p:cNvPr>
          <p:cNvCxnSpPr>
            <a:cxnSpLocks/>
          </p:cNvCxnSpPr>
          <p:nvPr/>
        </p:nvCxnSpPr>
        <p:spPr>
          <a:xfrm flipH="1" flipV="1">
            <a:off x="9238690" y="4755600"/>
            <a:ext cx="228600" cy="141"/>
          </a:xfrm>
          <a:prstGeom prst="line">
            <a:avLst/>
          </a:prstGeom>
          <a:ln w="635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2BA4C8B-A346-43E8-BAC4-A95FB45EEBC6}"/>
              </a:ext>
            </a:extLst>
          </p:cNvPr>
          <p:cNvCxnSpPr>
            <a:cxnSpLocks/>
          </p:cNvCxnSpPr>
          <p:nvPr/>
        </p:nvCxnSpPr>
        <p:spPr>
          <a:xfrm flipH="1" flipV="1">
            <a:off x="9238690" y="5376024"/>
            <a:ext cx="228600" cy="141"/>
          </a:xfrm>
          <a:prstGeom prst="line">
            <a:avLst/>
          </a:prstGeom>
          <a:ln w="635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CC9DA48-7C4D-4991-A1C6-A238481FCE5C}"/>
              </a:ext>
            </a:extLst>
          </p:cNvPr>
          <p:cNvCxnSpPr>
            <a:cxnSpLocks/>
          </p:cNvCxnSpPr>
          <p:nvPr/>
        </p:nvCxnSpPr>
        <p:spPr>
          <a:xfrm flipH="1" flipV="1">
            <a:off x="9238690" y="6125263"/>
            <a:ext cx="228600" cy="141"/>
          </a:xfrm>
          <a:prstGeom prst="line">
            <a:avLst/>
          </a:prstGeom>
          <a:ln w="635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54BBE27-DD43-45C9-8FB2-8E6E735BCE55}"/>
              </a:ext>
            </a:extLst>
          </p:cNvPr>
          <p:cNvCxnSpPr>
            <a:cxnSpLocks/>
          </p:cNvCxnSpPr>
          <p:nvPr/>
        </p:nvCxnSpPr>
        <p:spPr>
          <a:xfrm flipH="1" flipV="1">
            <a:off x="9238690" y="3532547"/>
            <a:ext cx="228600" cy="141"/>
          </a:xfrm>
          <a:prstGeom prst="line">
            <a:avLst/>
          </a:prstGeom>
          <a:ln w="635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4E638FE-CF50-4D4D-8CC6-7145BAE8DE68}"/>
              </a:ext>
            </a:extLst>
          </p:cNvPr>
          <p:cNvCxnSpPr>
            <a:cxnSpLocks/>
          </p:cNvCxnSpPr>
          <p:nvPr/>
        </p:nvCxnSpPr>
        <p:spPr>
          <a:xfrm rot="16200000" flipH="1">
            <a:off x="972676" y="2545254"/>
            <a:ext cx="870326" cy="57395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03D6E0FB-5138-0D5C-C71D-53ABFD31F0DD}"/>
              </a:ext>
            </a:extLst>
          </p:cNvPr>
          <p:cNvGrpSpPr/>
          <p:nvPr/>
        </p:nvGrpSpPr>
        <p:grpSpPr>
          <a:xfrm>
            <a:off x="2625800" y="2847115"/>
            <a:ext cx="6415706" cy="827116"/>
            <a:chOff x="2396464" y="1593231"/>
            <a:chExt cx="7660581" cy="845685"/>
          </a:xfrm>
        </p:grpSpPr>
        <p:sp>
          <p:nvSpPr>
            <p:cNvPr id="47" name="Rectangle 1231">
              <a:extLst>
                <a:ext uri="{FF2B5EF4-FFF2-40B4-BE49-F238E27FC236}">
                  <a16:creationId xmlns:a16="http://schemas.microsoft.com/office/drawing/2014/main" id="{54A8DBD8-7165-FDCF-93D5-DBD80235C1DF}"/>
                </a:ext>
              </a:extLst>
            </p:cNvPr>
            <p:cNvSpPr/>
            <p:nvPr/>
          </p:nvSpPr>
          <p:spPr>
            <a:xfrm>
              <a:off x="2396464" y="2176908"/>
              <a:ext cx="1381462" cy="262008"/>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48" name="Group 47">
              <a:extLst>
                <a:ext uri="{FF2B5EF4-FFF2-40B4-BE49-F238E27FC236}">
                  <a16:creationId xmlns:a16="http://schemas.microsoft.com/office/drawing/2014/main" id="{CA15532F-55C9-9DA2-8EAB-4267475FF84F}"/>
                </a:ext>
              </a:extLst>
            </p:cNvPr>
            <p:cNvGrpSpPr/>
            <p:nvPr/>
          </p:nvGrpSpPr>
          <p:grpSpPr>
            <a:xfrm>
              <a:off x="2822022" y="1593231"/>
              <a:ext cx="7235023" cy="845685"/>
              <a:chOff x="2822022" y="1593231"/>
              <a:chExt cx="7235023" cy="845685"/>
            </a:xfrm>
          </p:grpSpPr>
          <p:sp>
            <p:nvSpPr>
              <p:cNvPr id="49" name="Rectangle 1231">
                <a:extLst>
                  <a:ext uri="{FF2B5EF4-FFF2-40B4-BE49-F238E27FC236}">
                    <a16:creationId xmlns:a16="http://schemas.microsoft.com/office/drawing/2014/main" id="{6E6D1EE0-4BF6-A7B8-FCA1-7FEC5EDCE5FE}"/>
                  </a:ext>
                </a:extLst>
              </p:cNvPr>
              <p:cNvSpPr/>
              <p:nvPr/>
            </p:nvSpPr>
            <p:spPr>
              <a:xfrm>
                <a:off x="3929844" y="2176908"/>
                <a:ext cx="1416702" cy="262008"/>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1231">
                <a:extLst>
                  <a:ext uri="{FF2B5EF4-FFF2-40B4-BE49-F238E27FC236}">
                    <a16:creationId xmlns:a16="http://schemas.microsoft.com/office/drawing/2014/main" id="{D284E972-5A09-759E-13B0-CE47429AD7A8}"/>
                  </a:ext>
                </a:extLst>
              </p:cNvPr>
              <p:cNvSpPr/>
              <p:nvPr/>
            </p:nvSpPr>
            <p:spPr>
              <a:xfrm>
                <a:off x="5554387" y="2176908"/>
                <a:ext cx="1381462" cy="262008"/>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Power Automate</a:t>
                </a:r>
              </a:p>
            </p:txBody>
          </p:sp>
          <p:sp>
            <p:nvSpPr>
              <p:cNvPr id="51" name="Rectangle 1236">
                <a:extLst>
                  <a:ext uri="{FF2B5EF4-FFF2-40B4-BE49-F238E27FC236}">
                    <a16:creationId xmlns:a16="http://schemas.microsoft.com/office/drawing/2014/main" id="{CEBECBDB-6E0F-8691-4F56-AED455EAE02F}"/>
                  </a:ext>
                </a:extLst>
              </p:cNvPr>
              <p:cNvSpPr/>
              <p:nvPr/>
            </p:nvSpPr>
            <p:spPr>
              <a:xfrm>
                <a:off x="7116090" y="2176908"/>
                <a:ext cx="1511075" cy="262008"/>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Power Virtual Agents</a:t>
                </a:r>
              </a:p>
            </p:txBody>
          </p:sp>
          <p:pic>
            <p:nvPicPr>
              <p:cNvPr id="52" name="Picture 2">
                <a:extLst>
                  <a:ext uri="{FF2B5EF4-FFF2-40B4-BE49-F238E27FC236}">
                    <a16:creationId xmlns:a16="http://schemas.microsoft.com/office/drawing/2014/main" id="{8FC7C78C-A4F2-B820-36AD-70F6D0CEF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838" y="1612052"/>
                <a:ext cx="513202" cy="4949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1D99038A-61DA-944F-184B-F54F3D36F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9835" y="1593231"/>
                <a:ext cx="513202" cy="4949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a:extLst>
                  <a:ext uri="{FF2B5EF4-FFF2-40B4-BE49-F238E27FC236}">
                    <a16:creationId xmlns:a16="http://schemas.microsoft.com/office/drawing/2014/main" id="{ADF6BBD8-562D-BADD-712C-50125E4B92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2022" y="1630943"/>
                <a:ext cx="513202" cy="49493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a:extLst>
                  <a:ext uri="{FF2B5EF4-FFF2-40B4-BE49-F238E27FC236}">
                    <a16:creationId xmlns:a16="http://schemas.microsoft.com/office/drawing/2014/main" id="{5F8F124E-69DE-1725-4796-E1696090A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9223" y="1630874"/>
                <a:ext cx="512128" cy="493901"/>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203">
                <a:extLst>
                  <a:ext uri="{FF2B5EF4-FFF2-40B4-BE49-F238E27FC236}">
                    <a16:creationId xmlns:a16="http://schemas.microsoft.com/office/drawing/2014/main" id="{107C6BD8-7DEB-E21E-A008-2C7923ECFBB8}"/>
                  </a:ext>
                </a:extLst>
              </p:cNvPr>
              <p:cNvSpPr/>
              <p:nvPr/>
            </p:nvSpPr>
            <p:spPr bwMode="auto">
              <a:xfrm>
                <a:off x="8675582" y="2204026"/>
                <a:ext cx="1381463" cy="1699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Power Pages</a:t>
                </a:r>
                <a:endParaRPr kumimoji="0" lang="en-US" sz="12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pic>
            <p:nvPicPr>
              <p:cNvPr id="57" name="Picture 56" descr="Icon&#10;&#10;Description automatically generated">
                <a:extLst>
                  <a:ext uri="{FF2B5EF4-FFF2-40B4-BE49-F238E27FC236}">
                    <a16:creationId xmlns:a16="http://schemas.microsoft.com/office/drawing/2014/main" id="{00F6A3A3-0590-13C9-4A58-AF5BB90DE6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6779" y="1595133"/>
                <a:ext cx="484061" cy="484061"/>
              </a:xfrm>
              <a:prstGeom prst="rect">
                <a:avLst/>
              </a:prstGeom>
            </p:spPr>
          </p:pic>
        </p:grpSp>
      </p:grpSp>
    </p:spTree>
    <p:extLst>
      <p:ext uri="{BB962C8B-B14F-4D97-AF65-F5344CB8AC3E}">
        <p14:creationId xmlns:p14="http://schemas.microsoft.com/office/powerpoint/2010/main" val="24931922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25000" lnSpcReduction="20000"/>
          </a:bodyPr>
          <a:lstStyle/>
          <a:p>
            <a:pPr marL="0" indent="0" algn="ctr">
              <a:buNone/>
            </a:pPr>
            <a:r>
              <a:rPr lang="en-US" sz="12800" dirty="0">
                <a:solidFill>
                  <a:srgbClr val="7030A0"/>
                </a:solidFill>
                <a:latin typeface="Segoe UI Light" panose="020B0502040204020203" pitchFamily="34" charset="0"/>
                <a:cs typeface="Segoe UI Light" panose="020B0502040204020203" pitchFamily="34" charset="0"/>
              </a:rPr>
              <a:t>Power Platform Basics</a:t>
            </a: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078366"/>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Nghiem Doan</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601586"/>
            <a:ext cx="3338286" cy="830997"/>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00"/>
                </a:solidFill>
                <a:latin typeface="Segoe UI" panose="020B0502040204020203" pitchFamily="34" charset="0"/>
                <a:cs typeface="Segoe UI" panose="020B0502040204020203" pitchFamily="34" charset="0"/>
              </a:rPr>
              <a:t>Sr Cloud Solution Architect</a:t>
            </a:r>
            <a:endPar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104119"/>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Sherry Xu</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627339"/>
            <a:ext cx="3338286" cy="830997"/>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00"/>
                </a:solidFill>
                <a:latin typeface="Segoe UI" panose="020B0502040204020203" pitchFamily="34" charset="0"/>
                <a:cs typeface="Segoe UI" panose="020B0502040204020203" pitchFamily="34" charset="0"/>
              </a:rPr>
              <a:t>Sr Cloud Solution Architect</a:t>
            </a:r>
            <a:endPar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Behnaz Majidi</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830997"/>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00"/>
                </a:solidFill>
                <a:latin typeface="Segoe UI" panose="020B0502040204020203" pitchFamily="34" charset="0"/>
                <a:cs typeface="Segoe UI" panose="020B0502040204020203" pitchFamily="34" charset="0"/>
              </a:rPr>
              <a:t>Workplace automation Developer - </a:t>
            </a: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Softchoice</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Trinh Tran</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830997"/>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Sr Partner Tech Strategist</a:t>
            </a:r>
          </a:p>
        </p:txBody>
      </p:sp>
      <p:sp>
        <p:nvSpPr>
          <p:cNvPr id="5" name="TextBox 4">
            <a:extLst>
              <a:ext uri="{FF2B5EF4-FFF2-40B4-BE49-F238E27FC236}">
                <a16:creationId xmlns:a16="http://schemas.microsoft.com/office/drawing/2014/main" id="{64AECFCA-853B-C963-8779-0C96D9F78987}"/>
              </a:ext>
            </a:extLst>
          </p:cNvPr>
          <p:cNvSpPr txBox="1"/>
          <p:nvPr/>
        </p:nvSpPr>
        <p:spPr>
          <a:xfrm>
            <a:off x="4021220" y="54874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Tad Thompson</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DD3036AF-706E-2BB5-7852-2E703CFD7EF9}"/>
              </a:ext>
            </a:extLst>
          </p:cNvPr>
          <p:cNvSpPr txBox="1"/>
          <p:nvPr/>
        </p:nvSpPr>
        <p:spPr>
          <a:xfrm>
            <a:off x="4369563" y="6010675"/>
            <a:ext cx="3338286" cy="830997"/>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00"/>
                </a:solidFill>
                <a:latin typeface="Segoe UI" panose="020B0502040204020203" pitchFamily="34" charset="0"/>
                <a:cs typeface="Segoe UI" panose="020B0502040204020203" pitchFamily="34" charset="0"/>
              </a:rPr>
              <a:t>Sr Cloud Solution Architect</a:t>
            </a:r>
            <a:endPar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E6E78-4580-4E6E-93E0-00D264C84CAF}"/>
              </a:ext>
            </a:extLst>
          </p:cNvPr>
          <p:cNvSpPr>
            <a:spLocks noGrp="1"/>
          </p:cNvSpPr>
          <p:nvPr>
            <p:ph type="title"/>
          </p:nvPr>
        </p:nvSpPr>
        <p:spPr>
          <a:xfrm>
            <a:off x="588263" y="457200"/>
            <a:ext cx="11018520" cy="553998"/>
          </a:xfrm>
        </p:spPr>
        <p:txBody>
          <a:bodyPr wrap="square" anchor="t">
            <a:normAutofit/>
          </a:bodyPr>
          <a:lstStyle/>
          <a:p>
            <a:r>
              <a:rPr lang="en-US"/>
              <a:t>Accelerate code-first and low-code development</a:t>
            </a:r>
          </a:p>
        </p:txBody>
      </p:sp>
      <p:pic>
        <p:nvPicPr>
          <p:cNvPr id="6" name="Picture Placeholder 5" descr="A person standing in front of a computer&#10;&#10;Description automatically generated">
            <a:extLst>
              <a:ext uri="{FF2B5EF4-FFF2-40B4-BE49-F238E27FC236}">
                <a16:creationId xmlns:a16="http://schemas.microsoft.com/office/drawing/2014/main" id="{4561858A-7F0B-44D7-9526-4E6CF8C7B4EC}"/>
              </a:ext>
            </a:extLst>
          </p:cNvPr>
          <p:cNvPicPr>
            <a:picLocks noGrp="1" noChangeAspect="1"/>
          </p:cNvPicPr>
          <p:nvPr>
            <p:ph sz="quarter" idx="13"/>
          </p:nvPr>
        </p:nvPicPr>
        <p:blipFill rotWithShape="1">
          <a:blip r:embed="rId3"/>
          <a:srcRect t="7622"/>
          <a:stretch/>
        </p:blipFill>
        <p:spPr>
          <a:xfrm flipH="1">
            <a:off x="6389688" y="1435100"/>
            <a:ext cx="5219700" cy="4833938"/>
          </a:xfrm>
          <a:noFill/>
        </p:spPr>
      </p:pic>
      <p:sp>
        <p:nvSpPr>
          <p:cNvPr id="5" name="Arrow: Bent 4">
            <a:extLst>
              <a:ext uri="{FF2B5EF4-FFF2-40B4-BE49-F238E27FC236}">
                <a16:creationId xmlns:a16="http://schemas.microsoft.com/office/drawing/2014/main" id="{DB0B3E44-646E-4D18-B772-960787233BF2}"/>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F945AC4C-C70F-4DB5-A330-D6E1959FD78D}"/>
              </a:ext>
            </a:extLst>
          </p:cNvPr>
          <p:cNvSpPr txBox="1">
            <a:spLocks/>
          </p:cNvSpPr>
          <p:nvPr/>
        </p:nvSpPr>
        <p:spPr>
          <a:xfrm>
            <a:off x="584200" y="1537599"/>
            <a:ext cx="5511800" cy="3477875"/>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Leverage Azure to create rich customer experiences with managed services built for developers </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Build apps faster, utilize pre-built UX, and point-and-click AI to accelerate frontends and business process development</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Lower app development and maintenance costs by up to 74% by increasing development speed and leveraging out-of-box solutions</a:t>
            </a:r>
          </a:p>
        </p:txBody>
      </p:sp>
    </p:spTree>
    <p:extLst>
      <p:ext uri="{BB962C8B-B14F-4D97-AF65-F5344CB8AC3E}">
        <p14:creationId xmlns:p14="http://schemas.microsoft.com/office/powerpoint/2010/main" val="15150500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E6E78-4580-4E6E-93E0-00D264C84CAF}"/>
              </a:ext>
            </a:extLst>
          </p:cNvPr>
          <p:cNvSpPr>
            <a:spLocks noGrp="1"/>
          </p:cNvSpPr>
          <p:nvPr>
            <p:ph type="title"/>
          </p:nvPr>
        </p:nvSpPr>
        <p:spPr>
          <a:xfrm>
            <a:off x="588263" y="457200"/>
            <a:ext cx="11018520" cy="553998"/>
          </a:xfrm>
        </p:spPr>
        <p:txBody>
          <a:bodyPr wrap="square" anchor="t">
            <a:normAutofit/>
          </a:bodyPr>
          <a:lstStyle/>
          <a:p>
            <a:pPr>
              <a:lnSpc>
                <a:spcPct val="90000"/>
              </a:lnSpc>
            </a:pPr>
            <a:r>
              <a:rPr lang="en-US"/>
              <a:t>Build, deploy, and manage a governance system</a:t>
            </a:r>
          </a:p>
        </p:txBody>
      </p:sp>
      <p:pic>
        <p:nvPicPr>
          <p:cNvPr id="6" name="Picture Placeholder 5">
            <a:extLst>
              <a:ext uri="{FF2B5EF4-FFF2-40B4-BE49-F238E27FC236}">
                <a16:creationId xmlns:a16="http://schemas.microsoft.com/office/drawing/2014/main" id="{4561858A-7F0B-44D7-9526-4E6CF8C7B4EC}"/>
              </a:ext>
            </a:extLst>
          </p:cNvPr>
          <p:cNvPicPr>
            <a:picLocks noGrp="1" noChangeAspect="1"/>
          </p:cNvPicPr>
          <p:nvPr>
            <p:ph sz="quarter" idx="13"/>
          </p:nvPr>
        </p:nvPicPr>
        <p:blipFill rotWithShape="1">
          <a:blip r:embed="rId3"/>
          <a:srcRect b="17576"/>
          <a:stretch/>
        </p:blipFill>
        <p:spPr>
          <a:xfrm>
            <a:off x="6389688" y="1435100"/>
            <a:ext cx="5219700" cy="4833938"/>
          </a:xfrm>
          <a:noFill/>
        </p:spPr>
      </p:pic>
      <p:sp>
        <p:nvSpPr>
          <p:cNvPr id="5" name="Arrow: Bent 4">
            <a:extLst>
              <a:ext uri="{FF2B5EF4-FFF2-40B4-BE49-F238E27FC236}">
                <a16:creationId xmlns:a16="http://schemas.microsoft.com/office/drawing/2014/main" id="{EE259493-94BC-4B05-B6C7-79058CF2F7DB}"/>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F8C15B71-7CC5-45EC-A3F4-1DD28EB65C43}"/>
              </a:ext>
            </a:extLst>
          </p:cNvPr>
          <p:cNvSpPr txBox="1">
            <a:spLocks/>
          </p:cNvSpPr>
          <p:nvPr/>
        </p:nvSpPr>
        <p:spPr>
          <a:xfrm>
            <a:off x="584200" y="1537599"/>
            <a:ext cx="5511800" cy="3170099"/>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Enable everyone to innovate with low-code tools in a secure and trusted environment </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Develop a low-code Center of Excellence (COE) to nurture growth of low-code transformation by building guardrails and security standards</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Drive flexible innovation by deploying and managing a governance system with confidence</a:t>
            </a:r>
          </a:p>
        </p:txBody>
      </p:sp>
    </p:spTree>
    <p:extLst>
      <p:ext uri="{BB962C8B-B14F-4D97-AF65-F5344CB8AC3E}">
        <p14:creationId xmlns:p14="http://schemas.microsoft.com/office/powerpoint/2010/main" val="38565722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1</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Power Platform Environment</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8948820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#1</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Power Platform Environment</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Evaluate requirements</a:t>
            </a:r>
          </a:p>
          <a:p>
            <a:pPr lvl="1"/>
            <a:r>
              <a:rPr lang="en-US" sz="2800" dirty="0">
                <a:latin typeface="Segoe UI" panose="020B0502040204020203" pitchFamily="34" charset="0"/>
                <a:cs typeface="Segoe UI" panose="020B0502040204020203" pitchFamily="34" charset="0"/>
              </a:rPr>
              <a:t>Tailspin Toys scenario</a:t>
            </a:r>
          </a:p>
          <a:p>
            <a:pPr lvl="1"/>
            <a:r>
              <a:rPr lang="en-US" sz="2800" dirty="0">
                <a:latin typeface="Segoe UI" panose="020B0502040204020203" pitchFamily="34" charset="0"/>
                <a:cs typeface="Segoe UI" panose="020B0502040204020203" pitchFamily="34" charset="0"/>
              </a:rPr>
              <a:t>Low code development platform</a:t>
            </a:r>
            <a:endParaRPr lang="en-US" sz="24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rPr>
              <a:t>Provision trial environment</a:t>
            </a:r>
          </a:p>
          <a:p>
            <a:r>
              <a:rPr lang="en-US" sz="3200" dirty="0">
                <a:latin typeface="Segoe UI" panose="020B0502040204020203" pitchFamily="34" charset="0"/>
                <a:cs typeface="Segoe UI" panose="020B0502040204020203" pitchFamily="34" charset="0"/>
              </a:rPr>
              <a:t>Create a Solution for development</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711185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3116431"/>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2</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dirty="0">
                <a:ln w="3175">
                  <a:noFill/>
                </a:ln>
                <a:solidFill>
                  <a:srgbClr val="9966FF"/>
                </a:solidFill>
                <a:latin typeface="Segoe UI Light" panose="020B0502040204020203" pitchFamily="34" charset="0"/>
                <a:ea typeface="+mn-ea"/>
                <a:cs typeface="Segoe UI Light" panose="020B0502040204020203" pitchFamily="34" charset="0"/>
              </a:rPr>
              <a:t>Build an AI Model to Extract Order Data</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87412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#2</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Build an AI Model to Extract Order Data</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Explore AI Builder models</a:t>
            </a:r>
          </a:p>
          <a:p>
            <a:pPr lvl="1"/>
            <a:r>
              <a:rPr lang="en-US" sz="2800" dirty="0">
                <a:latin typeface="Segoe UI" panose="020B0502040204020203" pitchFamily="34" charset="0"/>
                <a:cs typeface="Segoe UI" panose="020B0502040204020203" pitchFamily="34" charset="0"/>
              </a:rPr>
              <a:t>Pre-built models</a:t>
            </a:r>
          </a:p>
          <a:p>
            <a:pPr lvl="1"/>
            <a:r>
              <a:rPr lang="en-US" sz="2800" dirty="0">
                <a:latin typeface="Segoe UI" panose="020B0502040204020203" pitchFamily="34" charset="0"/>
                <a:cs typeface="Segoe UI" panose="020B0502040204020203" pitchFamily="34" charset="0"/>
              </a:rPr>
              <a:t>Options for custom models</a:t>
            </a:r>
            <a:endParaRPr lang="en-US" sz="24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rPr>
              <a:t>Extract Order data from pdf files</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8137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4841582"/>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3</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dirty="0">
                <a:ln w="3175">
                  <a:noFill/>
                </a:ln>
                <a:solidFill>
                  <a:srgbClr val="9966FF"/>
                </a:solidFill>
                <a:latin typeface="Segoe UI Light" panose="020B0502040204020203" pitchFamily="34" charset="0"/>
                <a:ea typeface="+mn-ea"/>
                <a:cs typeface="Segoe UI Light" panose="020B0502040204020203" pitchFamily="34" charset="0"/>
              </a:rPr>
              <a:t>Extract Order Data to </a:t>
            </a:r>
            <a:r>
              <a:rPr lang="en-US" dirty="0" err="1">
                <a:ln w="3175">
                  <a:noFill/>
                </a:ln>
                <a:solidFill>
                  <a:srgbClr val="9966FF"/>
                </a:solidFill>
                <a:latin typeface="Segoe UI Light" panose="020B0502040204020203" pitchFamily="34" charset="0"/>
                <a:ea typeface="+mn-ea"/>
                <a:cs typeface="Segoe UI Light" panose="020B0502040204020203" pitchFamily="34" charset="0"/>
              </a:rPr>
              <a:t>Dataverse</a:t>
            </a:r>
            <a:r>
              <a:rPr lang="en-US" dirty="0">
                <a:ln w="3175">
                  <a:noFill/>
                </a:ln>
                <a:solidFill>
                  <a:srgbClr val="9966FF"/>
                </a:solidFill>
                <a:latin typeface="Segoe UI Light" panose="020B0502040204020203" pitchFamily="34" charset="0"/>
                <a:ea typeface="+mn-ea"/>
                <a:cs typeface="Segoe UI Light" panose="020B0502040204020203" pitchFamily="34" charset="0"/>
              </a:rPr>
              <a:t> Using Power Automate</a:t>
            </a:r>
            <a:br>
              <a:rPr lang="en-US" dirty="0">
                <a:ln w="3175">
                  <a:noFill/>
                </a:ln>
                <a:solidFill>
                  <a:srgbClr val="9966FF"/>
                </a:solidFill>
                <a:latin typeface="Segoe UI Light" panose="020B0502040204020203" pitchFamily="34" charset="0"/>
                <a:ea typeface="+mn-ea"/>
                <a:cs typeface="Segoe UI Light" panose="020B0502040204020203" pitchFamily="34" charset="0"/>
              </a:rPr>
            </a:b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089450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400" b="1" dirty="0">
                <a:solidFill>
                  <a:srgbClr val="002060"/>
                </a:solidFill>
                <a:latin typeface="Segoe UI" panose="020B0502040204020203" pitchFamily="34" charset="0"/>
                <a:cs typeface="Segoe UI" panose="020B0502040204020203" pitchFamily="34" charset="0"/>
              </a:rPr>
              <a:t>Challenge 3</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Extract Order Data to </a:t>
            </a:r>
            <a:r>
              <a:rPr lang="en-US" sz="3200" b="1" dirty="0" err="1">
                <a:solidFill>
                  <a:srgbClr val="7030A0"/>
                </a:solidFill>
                <a:latin typeface="Segoe UI" panose="020B0502040204020203" pitchFamily="34" charset="0"/>
                <a:cs typeface="Segoe UI" panose="020B0502040204020203" pitchFamily="34" charset="0"/>
              </a:rPr>
              <a:t>Dataverse</a:t>
            </a:r>
            <a:r>
              <a:rPr lang="en-US" sz="3200" b="1" dirty="0">
                <a:solidFill>
                  <a:srgbClr val="7030A0"/>
                </a:solidFill>
                <a:latin typeface="Segoe UI" panose="020B0502040204020203" pitchFamily="34" charset="0"/>
                <a:cs typeface="Segoe UI" panose="020B0502040204020203" pitchFamily="34" charset="0"/>
              </a:rPr>
              <a:t> Using Power Automate</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Create required tables in </a:t>
            </a:r>
            <a:r>
              <a:rPr lang="en-US" sz="3200" dirty="0" err="1">
                <a:latin typeface="Segoe UI" panose="020B0502040204020203" pitchFamily="34" charset="0"/>
                <a:cs typeface="Segoe UI" panose="020B0502040204020203" pitchFamily="34" charset="0"/>
              </a:rPr>
              <a:t>Dataverse</a:t>
            </a:r>
            <a:endParaRPr lang="en-US" sz="3200" dirty="0">
              <a:latin typeface="Segoe UI" panose="020B0502040204020203" pitchFamily="34" charset="0"/>
              <a:cs typeface="Segoe UI" panose="020B0502040204020203" pitchFamily="34" charset="0"/>
            </a:endParaRPr>
          </a:p>
          <a:p>
            <a:pPr lvl="1"/>
            <a:r>
              <a:rPr lang="en-US" sz="2800" dirty="0">
                <a:latin typeface="Segoe UI" panose="020B0502040204020203" pitchFamily="34" charset="0"/>
                <a:cs typeface="Segoe UI" panose="020B0502040204020203" pitchFamily="34" charset="0"/>
              </a:rPr>
              <a:t>Orders</a:t>
            </a:r>
          </a:p>
          <a:p>
            <a:pPr lvl="1"/>
            <a:r>
              <a:rPr lang="en-US" sz="2800" dirty="0">
                <a:latin typeface="Segoe UI" panose="020B0502040204020203" pitchFamily="34" charset="0"/>
                <a:cs typeface="Segoe UI" panose="020B0502040204020203" pitchFamily="34" charset="0"/>
              </a:rPr>
              <a:t>Order Detail Lines</a:t>
            </a:r>
            <a:endParaRPr lang="en-US" sz="2400" dirty="0">
              <a:latin typeface="Segoe UI" panose="020B0502040204020203" pitchFamily="34" charset="0"/>
              <a:cs typeface="Segoe UI" panose="020B0502040204020203" pitchFamily="34" charset="0"/>
            </a:endParaRPr>
          </a:p>
          <a:p>
            <a:pPr lvl="1"/>
            <a:r>
              <a:rPr lang="en-US" sz="2800" dirty="0">
                <a:latin typeface="Segoe UI" panose="020B0502040204020203" pitchFamily="34" charset="0"/>
                <a:cs typeface="Segoe UI" panose="020B0502040204020203" pitchFamily="34" charset="0"/>
              </a:rPr>
              <a:t>Leverage some standard tables</a:t>
            </a:r>
            <a:endParaRPr lang="en-US" sz="24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rPr>
              <a:t>Create Power Automate Flow to process</a:t>
            </a:r>
          </a:p>
          <a:p>
            <a:r>
              <a:rPr lang="en-US" sz="3200" dirty="0">
                <a:latin typeface="Segoe UI" panose="020B0502040204020203" pitchFamily="34" charset="0"/>
                <a:cs typeface="Segoe UI" panose="020B0502040204020203" pitchFamily="34" charset="0"/>
              </a:rPr>
              <a:t>Leverage AI Builder </a:t>
            </a:r>
          </a:p>
          <a:p>
            <a:r>
              <a:rPr lang="en-US" sz="3200" dirty="0">
                <a:latin typeface="Segoe UI" panose="020B0502040204020203" pitchFamily="34" charset="0"/>
                <a:cs typeface="Segoe UI" panose="020B0502040204020203" pitchFamily="34" charset="0"/>
              </a:rPr>
              <a:t>Write data to </a:t>
            </a:r>
            <a:r>
              <a:rPr lang="en-US" sz="3200" dirty="0" err="1">
                <a:latin typeface="Segoe UI" panose="020B0502040204020203" pitchFamily="34" charset="0"/>
                <a:cs typeface="Segoe UI" panose="020B0502040204020203" pitchFamily="34" charset="0"/>
              </a:rPr>
              <a:t>Dataverse</a:t>
            </a:r>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4680559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4</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dirty="0">
                <a:ln w="3175">
                  <a:noFill/>
                </a:ln>
                <a:solidFill>
                  <a:srgbClr val="9966FF"/>
                </a:solidFill>
                <a:latin typeface="Segoe UI Light" panose="020B0502040204020203" pitchFamily="34" charset="0"/>
                <a:ea typeface="+mn-ea"/>
                <a:cs typeface="Segoe UI Light" panose="020B0502040204020203" pitchFamily="34" charset="0"/>
              </a:rPr>
              <a:t>Approval Process</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6554865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4</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Approval Process</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Evaluate Order amount</a:t>
            </a:r>
          </a:p>
          <a:p>
            <a:pPr lvl="1"/>
            <a:r>
              <a:rPr lang="en-US" sz="2800" dirty="0">
                <a:latin typeface="Segoe UI" panose="020B0502040204020203" pitchFamily="34" charset="0"/>
                <a:cs typeface="Segoe UI" panose="020B0502040204020203" pitchFamily="34" charset="0"/>
              </a:rPr>
              <a:t>Conditions for approver</a:t>
            </a:r>
          </a:p>
          <a:p>
            <a:pPr lvl="1"/>
            <a:r>
              <a:rPr lang="en-US" sz="2800" dirty="0">
                <a:latin typeface="Segoe UI" panose="020B0502040204020203" pitchFamily="34" charset="0"/>
                <a:cs typeface="Segoe UI" panose="020B0502040204020203" pitchFamily="34" charset="0"/>
              </a:rPr>
              <a:t>Handle notifications</a:t>
            </a:r>
            <a:endParaRPr lang="en-US" sz="24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rPr>
              <a:t>Start and wait for approval</a:t>
            </a:r>
          </a:p>
          <a:p>
            <a:r>
              <a:rPr lang="en-US" sz="3200" dirty="0">
                <a:latin typeface="Segoe UI" panose="020B0502040204020203" pitchFamily="34" charset="0"/>
                <a:cs typeface="Segoe UI" panose="020B0502040204020203" pitchFamily="34" charset="0"/>
              </a:rPr>
              <a:t>Deploy approval solution</a:t>
            </a:r>
          </a:p>
          <a:p>
            <a:r>
              <a:rPr lang="en-US" sz="3200" dirty="0">
                <a:latin typeface="Segoe UI" panose="020B0502040204020203" pitchFamily="34" charset="0"/>
                <a:cs typeface="Segoe UI" panose="020B0502040204020203" pitchFamily="34" charset="0"/>
              </a:rPr>
              <a:t>Send order confirmation</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9768978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1ED9-AD21-4427-957B-B2F8CA44A1A4}"/>
              </a:ext>
            </a:extLst>
          </p:cNvPr>
          <p:cNvSpPr>
            <a:spLocks noGrp="1"/>
          </p:cNvSpPr>
          <p:nvPr>
            <p:ph type="title"/>
          </p:nvPr>
        </p:nvSpPr>
        <p:spPr/>
        <p:txBody>
          <a:bodyPr/>
          <a:lstStyle/>
          <a:p>
            <a:r>
              <a:rPr lang="en-US"/>
              <a:t>What is Power Platform? </a:t>
            </a:r>
          </a:p>
        </p:txBody>
      </p:sp>
      <p:sp>
        <p:nvSpPr>
          <p:cNvPr id="3" name="Text Placeholder 2">
            <a:extLst>
              <a:ext uri="{FF2B5EF4-FFF2-40B4-BE49-F238E27FC236}">
                <a16:creationId xmlns:a16="http://schemas.microsoft.com/office/drawing/2014/main" id="{3D8A14D3-1AAA-4F1D-B926-5D38B2100C1A}"/>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8274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5</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Build a Power App</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7678445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5</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Build a Power App</a:t>
            </a:r>
          </a:p>
        </p:txBody>
      </p:sp>
      <p:sp>
        <p:nvSpPr>
          <p:cNvPr id="2" name="Text Placeholder 1"/>
          <p:cNvSpPr>
            <a:spLocks noGrp="1"/>
          </p:cNvSpPr>
          <p:nvPr>
            <p:ph type="body" sz="quarter" idx="10"/>
          </p:nvPr>
        </p:nvSpPr>
        <p:spPr>
          <a:xfrm>
            <a:off x="550985" y="1897020"/>
            <a:ext cx="11374096" cy="4556504"/>
          </a:xfrm>
        </p:spPr>
        <p:txBody>
          <a:bodyPr>
            <a:normAutofit/>
          </a:bodyPr>
          <a:lstStyle/>
          <a:p>
            <a:r>
              <a:rPr lang="en-US" sz="3200" dirty="0">
                <a:latin typeface="Segoe UI" panose="020B0502040204020203" pitchFamily="34" charset="0"/>
                <a:cs typeface="Segoe UI" panose="020B0502040204020203" pitchFamily="34" charset="0"/>
              </a:rPr>
              <a:t>Import base canvas app</a:t>
            </a:r>
            <a:endParaRPr lang="en-US" sz="24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rPr>
              <a:t>Create screens, navigation elements</a:t>
            </a:r>
          </a:p>
          <a:p>
            <a:r>
              <a:rPr lang="en-US" sz="3200" dirty="0">
                <a:latin typeface="Segoe UI" panose="020B0502040204020203" pitchFamily="34" charset="0"/>
                <a:cs typeface="Segoe UI" panose="020B0502040204020203" pitchFamily="34" charset="0"/>
              </a:rPr>
              <a:t>Buttons for additional functions</a:t>
            </a:r>
          </a:p>
          <a:p>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6081796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4153509"/>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Challenges 6 - 9</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Teams Integration</a:t>
            </a:r>
            <a:br>
              <a:rPr lang="en-US" sz="5400"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Power BI Reporting &amp; Integration</a:t>
            </a:r>
            <a:br>
              <a:rPr lang="en-US" sz="5400"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Power Virtual Agent Chatbot</a:t>
            </a:r>
            <a:br>
              <a:rPr lang="en-US" sz="5400"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Application Lifecycle Management</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24313041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Challenges 6,7,8,&amp;9</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More </a:t>
            </a:r>
          </a:p>
        </p:txBody>
      </p:sp>
      <p:sp>
        <p:nvSpPr>
          <p:cNvPr id="2" name="Text Placeholder 1"/>
          <p:cNvSpPr>
            <a:spLocks noGrp="1"/>
          </p:cNvSpPr>
          <p:nvPr>
            <p:ph type="body" sz="quarter" idx="10"/>
          </p:nvPr>
        </p:nvSpPr>
        <p:spPr>
          <a:xfrm>
            <a:off x="550985" y="1890296"/>
            <a:ext cx="11374096" cy="4556504"/>
          </a:xfrm>
        </p:spPr>
        <p:txBody>
          <a:bodyPr>
            <a:normAutofit fontScale="92500" lnSpcReduction="20000"/>
          </a:bodyPr>
          <a:lstStyle/>
          <a:p>
            <a:r>
              <a:rPr lang="en-US" sz="3200" dirty="0">
                <a:latin typeface="Segoe UI" panose="020B0502040204020203" pitchFamily="34" charset="0"/>
                <a:cs typeface="Segoe UI" panose="020B0502040204020203" pitchFamily="34" charset="0"/>
              </a:rPr>
              <a:t>Teams Integration</a:t>
            </a:r>
          </a:p>
          <a:p>
            <a:pPr lvl="1"/>
            <a:r>
              <a:rPr lang="en-US" sz="2800" dirty="0">
                <a:latin typeface="Segoe UI" panose="020B0502040204020203" pitchFamily="34" charset="0"/>
                <a:cs typeface="Segoe UI" panose="020B0502040204020203" pitchFamily="34" charset="0"/>
              </a:rPr>
              <a:t>Create Team</a:t>
            </a:r>
          </a:p>
          <a:p>
            <a:pPr lvl="1"/>
            <a:r>
              <a:rPr lang="en-US" sz="2800" dirty="0">
                <a:latin typeface="Segoe UI" panose="020B0502040204020203" pitchFamily="34" charset="0"/>
                <a:cs typeface="Segoe UI" panose="020B0502040204020203" pitchFamily="34" charset="0"/>
              </a:rPr>
              <a:t>Embed app</a:t>
            </a:r>
            <a:endParaRPr lang="en-US" sz="24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rPr>
              <a:t>Power BI</a:t>
            </a:r>
          </a:p>
          <a:p>
            <a:pPr lvl="1"/>
            <a:r>
              <a:rPr lang="en-US" sz="2800" dirty="0">
                <a:latin typeface="Segoe UI" panose="020B0502040204020203" pitchFamily="34" charset="0"/>
                <a:cs typeface="Segoe UI" panose="020B0502040204020203" pitchFamily="34" charset="0"/>
              </a:rPr>
              <a:t>Create data model and visualizations</a:t>
            </a:r>
          </a:p>
          <a:p>
            <a:pPr lvl="1"/>
            <a:r>
              <a:rPr lang="en-US" sz="2800" dirty="0">
                <a:latin typeface="Segoe UI" panose="020B0502040204020203" pitchFamily="34" charset="0"/>
                <a:cs typeface="Segoe UI" panose="020B0502040204020203" pitchFamily="34" charset="0"/>
              </a:rPr>
              <a:t>Embed in Tailspin Toys’ App</a:t>
            </a:r>
          </a:p>
          <a:p>
            <a:r>
              <a:rPr lang="en-US" sz="3200" dirty="0">
                <a:latin typeface="Segoe UI" panose="020B0502040204020203" pitchFamily="34" charset="0"/>
                <a:cs typeface="Segoe UI" panose="020B0502040204020203" pitchFamily="34" charset="0"/>
              </a:rPr>
              <a:t>Power Virtual Agent</a:t>
            </a:r>
          </a:p>
          <a:p>
            <a:pPr lvl="1"/>
            <a:r>
              <a:rPr lang="en-US" sz="2800" dirty="0">
                <a:latin typeface="Segoe UI" panose="020B0502040204020203" pitchFamily="34" charset="0"/>
                <a:cs typeface="Segoe UI" panose="020B0502040204020203" pitchFamily="34" charset="0"/>
              </a:rPr>
              <a:t>Handle FAQs</a:t>
            </a:r>
          </a:p>
          <a:p>
            <a:pPr lvl="1"/>
            <a:r>
              <a:rPr lang="en-US" sz="2800" dirty="0">
                <a:latin typeface="Segoe UI" panose="020B0502040204020203" pitchFamily="34" charset="0"/>
                <a:cs typeface="Segoe UI" panose="020B0502040204020203" pitchFamily="34" charset="0"/>
              </a:rPr>
              <a:t>Respond to order queries</a:t>
            </a:r>
          </a:p>
          <a:p>
            <a:r>
              <a:rPr lang="en-US" sz="3200" dirty="0">
                <a:latin typeface="Segoe UI" panose="020B0502040204020203" pitchFamily="34" charset="0"/>
                <a:cs typeface="Segoe UI" panose="020B0502040204020203" pitchFamily="34" charset="0"/>
              </a:rPr>
              <a:t>Application Lifecycle Management</a:t>
            </a:r>
          </a:p>
          <a:p>
            <a:pPr lvl="1"/>
            <a:r>
              <a:rPr lang="en-US" sz="2800" dirty="0">
                <a:latin typeface="Segoe UI" panose="020B0502040204020203" pitchFamily="34" charset="0"/>
                <a:cs typeface="Segoe UI" panose="020B0502040204020203" pitchFamily="34" charset="0"/>
              </a:rPr>
              <a:t>Review and check solution</a:t>
            </a:r>
          </a:p>
          <a:p>
            <a:pPr lvl="1"/>
            <a:r>
              <a:rPr lang="en-US" sz="2800" dirty="0">
                <a:latin typeface="Segoe UI" panose="020B0502040204020203" pitchFamily="34" charset="0"/>
                <a:cs typeface="Segoe UI" panose="020B0502040204020203" pitchFamily="34" charset="0"/>
              </a:rPr>
              <a:t>Plan for export and import to test environment</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56605802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93E867E-90A1-4127-A919-7E964D23423B}"/>
              </a:ext>
            </a:extLst>
          </p:cNvPr>
          <p:cNvSpPr/>
          <p:nvPr/>
        </p:nvSpPr>
        <p:spPr bwMode="auto">
          <a:xfrm>
            <a:off x="4245912" y="1924486"/>
            <a:ext cx="3462824" cy="44087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DA74317B-E50E-4DD9-BC79-37E37D3BA9EC}"/>
              </a:ext>
            </a:extLst>
          </p:cNvPr>
          <p:cNvSpPr/>
          <p:nvPr/>
        </p:nvSpPr>
        <p:spPr bwMode="auto">
          <a:xfrm>
            <a:off x="8076144" y="1924486"/>
            <a:ext cx="3462824" cy="44087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BEBDD6B-DEFD-4BFD-B71B-501A8FE7D759}"/>
              </a:ext>
            </a:extLst>
          </p:cNvPr>
          <p:cNvSpPr/>
          <p:nvPr/>
        </p:nvSpPr>
        <p:spPr bwMode="auto">
          <a:xfrm>
            <a:off x="399082" y="1924486"/>
            <a:ext cx="3462824" cy="44087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7D7E6E78-4580-4E6E-93E0-00D264C84CAF}"/>
              </a:ext>
            </a:extLst>
          </p:cNvPr>
          <p:cNvSpPr>
            <a:spLocks noGrp="1"/>
          </p:cNvSpPr>
          <p:nvPr>
            <p:ph type="title"/>
          </p:nvPr>
        </p:nvSpPr>
        <p:spPr/>
        <p:txBody>
          <a:bodyPr/>
          <a:lstStyle/>
          <a:p>
            <a:r>
              <a:rPr lang="en-US"/>
              <a:t>Get started with Power Platform</a:t>
            </a:r>
          </a:p>
        </p:txBody>
      </p:sp>
      <p:sp>
        <p:nvSpPr>
          <p:cNvPr id="3" name="Rectangle 2">
            <a:extLst>
              <a:ext uri="{FF2B5EF4-FFF2-40B4-BE49-F238E27FC236}">
                <a16:creationId xmlns:a16="http://schemas.microsoft.com/office/drawing/2014/main" id="{76E66B22-39DB-4BA5-9E44-466F2AA0DB85}"/>
              </a:ext>
            </a:extLst>
          </p:cNvPr>
          <p:cNvSpPr/>
          <p:nvPr/>
        </p:nvSpPr>
        <p:spPr bwMode="auto">
          <a:xfrm>
            <a:off x="395709" y="1336811"/>
            <a:ext cx="3466198" cy="419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Introduction to Power Platform</a:t>
            </a:r>
          </a:p>
        </p:txBody>
      </p:sp>
      <p:sp>
        <p:nvSpPr>
          <p:cNvPr id="47" name="Rectangle 46">
            <a:extLst>
              <a:ext uri="{FF2B5EF4-FFF2-40B4-BE49-F238E27FC236}">
                <a16:creationId xmlns:a16="http://schemas.microsoft.com/office/drawing/2014/main" id="{33FD02BA-225C-4DA5-AA60-3AEA169B962A}"/>
              </a:ext>
            </a:extLst>
          </p:cNvPr>
          <p:cNvSpPr/>
          <p:nvPr/>
        </p:nvSpPr>
        <p:spPr bwMode="auto">
          <a:xfrm>
            <a:off x="4238567" y="1336811"/>
            <a:ext cx="3466198" cy="419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Information for advanced users</a:t>
            </a:r>
          </a:p>
        </p:txBody>
      </p:sp>
      <p:sp>
        <p:nvSpPr>
          <p:cNvPr id="48" name="Rectangle 47">
            <a:extLst>
              <a:ext uri="{FF2B5EF4-FFF2-40B4-BE49-F238E27FC236}">
                <a16:creationId xmlns:a16="http://schemas.microsoft.com/office/drawing/2014/main" id="{DBE5B1EA-6FDE-41F5-B829-844CBFBB388C}"/>
              </a:ext>
            </a:extLst>
          </p:cNvPr>
          <p:cNvSpPr/>
          <p:nvPr/>
        </p:nvSpPr>
        <p:spPr bwMode="auto">
          <a:xfrm>
            <a:off x="8081425" y="1336811"/>
            <a:ext cx="3466198" cy="419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Admin, Governance, &amp; IT</a:t>
            </a:r>
          </a:p>
        </p:txBody>
      </p:sp>
      <p:sp>
        <p:nvSpPr>
          <p:cNvPr id="5" name="Rectangle 4">
            <a:extLst>
              <a:ext uri="{FF2B5EF4-FFF2-40B4-BE49-F238E27FC236}">
                <a16:creationId xmlns:a16="http://schemas.microsoft.com/office/drawing/2014/main" id="{5B2C0570-B2A9-4617-A483-C8878B9E18CD}"/>
              </a:ext>
            </a:extLst>
          </p:cNvPr>
          <p:cNvSpPr/>
          <p:nvPr/>
        </p:nvSpPr>
        <p:spPr bwMode="auto">
          <a:xfrm>
            <a:off x="395709" y="1881489"/>
            <a:ext cx="3466197" cy="4451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Overview: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3"/>
              </a:rPr>
              <a:t>Power Platform Overview</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Training Labs: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4"/>
              </a:rPr>
              <a:t>Apps in a Day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5"/>
              </a:rPr>
              <a:t>Flow in a Day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6"/>
              </a:rPr>
              <a:t>Power Virtual Agents in a Day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7"/>
              </a:rPr>
              <a:t>More Power Platform labs</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Power Platform Guidance: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8"/>
              </a:rPr>
              <a:t>Documentation</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9"/>
              </a:rPr>
              <a:t>Architecture video series</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YouTube channels: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10"/>
              </a:rPr>
              <a:t>Power Platform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11"/>
              </a:rPr>
              <a:t>Power Apps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12"/>
              </a:rPr>
              <a:t>Power Automate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13"/>
              </a:rPr>
              <a:t>Power BI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14"/>
              </a:rPr>
              <a:t>Power Virtual Agents</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Community: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15"/>
              </a:rPr>
              <a:t>Power Apps community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16"/>
              </a:rPr>
              <a:t>Power Automate community</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17"/>
              </a:rPr>
              <a:t>Power Virtual Agents community</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18"/>
              </a:rPr>
              <a:t>AI Builder community</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Expert help from partners: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19"/>
              </a:rPr>
              <a:t>https://powerapps.microsoft.com/partners/</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0"/>
              </a:rPr>
              <a:t>Understanding Power Platform licensing</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1"/>
              </a:rPr>
              <a:t>Product Demos at cdx.transform.Microsoft.com</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1"/>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2"/>
              </a:rPr>
              <a:t>Power Platform sessions from Ignite 2020 </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3"/>
              </a:rPr>
              <a:t>The Return to the Workplace Solution, built on Power Platform</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3"/>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4"/>
              </a:rPr>
              <a:t>Teams and Power Platform – Project Oakdale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3"/>
              </a:rPr>
              <a:t> </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9458A3F0-DCC3-4CBC-ADB4-F187D52463B6}"/>
              </a:ext>
            </a:extLst>
          </p:cNvPr>
          <p:cNvSpPr/>
          <p:nvPr/>
        </p:nvSpPr>
        <p:spPr bwMode="auto">
          <a:xfrm>
            <a:off x="4238567" y="1881489"/>
            <a:ext cx="3466197" cy="432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Latest updates: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5"/>
              </a:rPr>
              <a:t>October 2020 Virtual Launch event</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6"/>
              </a:rPr>
              <a:t>Demo by Charles </a:t>
            </a:r>
            <a:r>
              <a:rPr kumimoji="0" lang="en-US" sz="1000" b="0" i="0" u="none" strike="noStrike" kern="1200" cap="none" spc="0" normalizeH="0" baseline="0" noProof="0" dirty="0" err="1">
                <a:ln>
                  <a:noFill/>
                </a:ln>
                <a:solidFill>
                  <a:srgbClr val="000002"/>
                </a:solidFill>
                <a:effectLst/>
                <a:uLnTx/>
                <a:uFillTx/>
                <a:latin typeface="Segoe UI"/>
                <a:ea typeface="Segoe UI" pitchFamily="34" charset="0"/>
                <a:cs typeface="Segoe UI" pitchFamily="34" charset="0"/>
                <a:hlinkClick r:id="rId26"/>
              </a:rPr>
              <a:t>Lamanna</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Power Platform Release Waves: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7"/>
              </a:rPr>
              <a:t>Wave 1 (Apr 202 – Sep 2020)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8"/>
              </a:rPr>
              <a:t>Wave 2 (Oct 2020 – Apr 2021) </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Latest shipped features: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29"/>
              </a:rPr>
              <a:t>Weekly release notes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30"/>
              </a:rPr>
              <a:t>Power Apps – Apr 2020 summary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31"/>
              </a:rPr>
              <a:t>Power Automate – RPA General Availability</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Conference sessions: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32"/>
              </a:rPr>
              <a:t>Power Platform Online Conference 2020</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33"/>
              </a:rPr>
              <a:t>Ignite 2020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34"/>
              </a:rPr>
              <a:t>Microsoft Business Applications Summit 2020</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Power Automate how-to videos: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35"/>
              </a:rPr>
              <a:t>webinars and videos gallery</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Additional labs: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36"/>
              </a:rPr>
              <a:t>Power Platform labs and challenges</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7"/>
              </a:rPr>
              <a:t>Power Platform labs</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37"/>
              </a:rPr>
              <a:t>Power Platform technical documentation </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38"/>
              </a:rPr>
              <a:t>MS Learn Resources</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39"/>
              </a:rPr>
              <a:t>Power Platform and Azure </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9D559E1F-74F6-4EF8-95D7-D04D90F388BA}"/>
              </a:ext>
            </a:extLst>
          </p:cNvPr>
          <p:cNvSpPr/>
          <p:nvPr/>
        </p:nvSpPr>
        <p:spPr bwMode="auto">
          <a:xfrm>
            <a:off x="8081425" y="1881489"/>
            <a:ext cx="3466197" cy="432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Administration, governance, and ALM: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40"/>
              </a:rPr>
              <a:t>Documentation</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41"/>
              </a:rPr>
              <a:t>Blog posts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42"/>
              </a:rPr>
              <a:t>MBAS 2019 sessions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43"/>
              </a:rPr>
              <a:t>Managing and supporting Power Apps and Power Automate at Scale (Ignite 2019)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44"/>
              </a:rPr>
              <a:t>New Data Loss Prevention capabilities</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Establishing a Center of Excellence: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45"/>
              </a:rPr>
              <a:t>Center of Excellence Starter Kit </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Admin and governance best practices: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46"/>
              </a:rPr>
              <a:t>Establishing an Environment Strategy</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Administering a Power Apps enterprise environment: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47"/>
              </a:rPr>
              <a:t>Blog</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48"/>
              </a:rPr>
              <a:t>Download whitepaper</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Build a customized Admin experience using the Power Apps admin connectors: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49"/>
              </a:rPr>
              <a:t>blog post with sample admin dashboard</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50"/>
              </a:rPr>
              <a:t>admin connector documentation</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Security and certifications: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51"/>
              </a:rPr>
              <a:t>Microsoft Trust Center</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Pricing and licensing: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52"/>
              </a:rPr>
              <a:t>Summary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 </a:t>
            </a:r>
            <a:r>
              <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53"/>
              </a:rPr>
              <a:t>Licensing documentation</a:t>
            </a:r>
            <a:endParaRPr kumimoji="0" lang="en-US" sz="10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5E0C8EC7-1144-495F-A8A1-44E40F585739}"/>
              </a:ext>
            </a:extLst>
          </p:cNvPr>
          <p:cNvSpPr/>
          <p:nvPr/>
        </p:nvSpPr>
        <p:spPr bwMode="auto">
          <a:xfrm>
            <a:off x="395709" y="6352731"/>
            <a:ext cx="11151913" cy="4194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Visit </a:t>
            </a:r>
            <a:r>
              <a:rPr kumimoji="0" lang="en-US" sz="1800" b="1"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hlinkClick r:id="rId54"/>
              </a:rPr>
              <a:t>Power Platform </a:t>
            </a:r>
            <a:r>
              <a:rPr kumimoji="0" lang="en-US" sz="1800" b="1" i="0" u="none" strike="noStrike" kern="1200" cap="none" spc="0" normalizeH="0" baseline="0" noProof="0" dirty="0">
                <a:ln>
                  <a:noFill/>
                </a:ln>
                <a:solidFill>
                  <a:srgbClr val="000002"/>
                </a:solidFill>
                <a:effectLst/>
                <a:uLnTx/>
                <a:uFillTx/>
                <a:latin typeface="Segoe UI"/>
                <a:ea typeface="Segoe UI" pitchFamily="34" charset="0"/>
                <a:cs typeface="Segoe UI" pitchFamily="34" charset="0"/>
              </a:rPr>
              <a:t>for additional information</a:t>
            </a:r>
          </a:p>
        </p:txBody>
      </p:sp>
      <p:cxnSp>
        <p:nvCxnSpPr>
          <p:cNvPr id="52" name="Straight Connector 51">
            <a:extLst>
              <a:ext uri="{FF2B5EF4-FFF2-40B4-BE49-F238E27FC236}">
                <a16:creationId xmlns:a16="http://schemas.microsoft.com/office/drawing/2014/main" id="{3490B043-C019-4FDF-AC0E-8E5D70EC3CBE}"/>
              </a:ext>
            </a:extLst>
          </p:cNvPr>
          <p:cNvCxnSpPr>
            <a:cxnSpLocks/>
          </p:cNvCxnSpPr>
          <p:nvPr/>
        </p:nvCxnSpPr>
        <p:spPr>
          <a:xfrm>
            <a:off x="4047494" y="1924486"/>
            <a:ext cx="0" cy="440875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B7BC45C2-5A5F-4764-9A7B-3926E5006566}"/>
              </a:ext>
            </a:extLst>
          </p:cNvPr>
          <p:cNvCxnSpPr>
            <a:cxnSpLocks/>
          </p:cNvCxnSpPr>
          <p:nvPr/>
        </p:nvCxnSpPr>
        <p:spPr>
          <a:xfrm>
            <a:off x="7876215" y="1924486"/>
            <a:ext cx="0" cy="4428245"/>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77310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9175"/>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Thank You for Attending!</a:t>
            </a:r>
            <a:br>
              <a:rPr lang="en-US" dirty="0">
                <a:ln w="3175">
                  <a:noFill/>
                </a:ln>
                <a:solidFill>
                  <a:srgbClr val="9966FF"/>
                </a:solidFill>
                <a:latin typeface="Segoe UI" panose="020B0502040204020203" pitchFamily="34" charset="0"/>
                <a:ea typeface="+mn-ea"/>
                <a:cs typeface="Segoe UI" panose="020B0502040204020203" pitchFamily="34" charset="0"/>
              </a:rPr>
            </a:br>
            <a:r>
              <a:rPr lang="en-US" dirty="0">
                <a:solidFill>
                  <a:srgbClr val="FFC000"/>
                </a:solidFill>
                <a:latin typeface="+mn-lt"/>
                <a:hlinkClick r:id="rId3">
                  <a:extLst>
                    <a:ext uri="{A12FA001-AC4F-418D-AE19-62706E023703}">
                      <ahyp:hlinkClr xmlns:ahyp="http://schemas.microsoft.com/office/drawing/2018/hyperlinkcolor" val="tx"/>
                    </a:ext>
                  </a:extLst>
                </a:hlinkClick>
              </a:rPr>
              <a:t>https://aka.ms/wth</a:t>
            </a:r>
            <a:r>
              <a:rPr lang="en-US" dirty="0">
                <a:solidFill>
                  <a:srgbClr val="FFC000"/>
                </a:solidFill>
                <a:latin typeface="+mn-lt"/>
              </a:rPr>
              <a:t> </a:t>
            </a:r>
            <a:endParaRPr lang="en-US" dirty="0">
              <a:solidFill>
                <a:srgbClr val="FFC000"/>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7382996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Image of Satya Nadella smiling and speaking on-stage at a conference.">
            <a:extLst>
              <a:ext uri="{FF2B5EF4-FFF2-40B4-BE49-F238E27FC236}">
                <a16:creationId xmlns:a16="http://schemas.microsoft.com/office/drawing/2014/main" id="{FEE761F3-AD43-40F8-9176-CD2AAB337534}"/>
              </a:ext>
            </a:extLst>
          </p:cNvPr>
          <p:cNvGrpSpPr/>
          <p:nvPr/>
        </p:nvGrpSpPr>
        <p:grpSpPr>
          <a:xfrm>
            <a:off x="7264133" y="488"/>
            <a:ext cx="4927003" cy="6857027"/>
            <a:chOff x="7409793" y="1"/>
            <a:chExt cx="5025800" cy="6994525"/>
          </a:xfrm>
        </p:grpSpPr>
        <p:pic>
          <p:nvPicPr>
            <p:cNvPr id="6" name="Picture 5" descr="A picture containing man, tennis, person, holding&#10;&#10;Description generated with very high confidence">
              <a:extLst>
                <a:ext uri="{FF2B5EF4-FFF2-40B4-BE49-F238E27FC236}">
                  <a16:creationId xmlns:a16="http://schemas.microsoft.com/office/drawing/2014/main" id="{F2FF5783-D261-C145-8AC7-11FD65856F6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09793" y="1"/>
              <a:ext cx="5025800" cy="6994525"/>
            </a:xfrm>
            <a:prstGeom prst="rect">
              <a:avLst/>
            </a:prstGeom>
          </p:spPr>
        </p:pic>
        <p:pic>
          <p:nvPicPr>
            <p:cNvPr id="4" name="Picture 3">
              <a:extLst>
                <a:ext uri="{FF2B5EF4-FFF2-40B4-BE49-F238E27FC236}">
                  <a16:creationId xmlns:a16="http://schemas.microsoft.com/office/drawing/2014/main" id="{E7225A24-9021-CF45-8AA4-585830FC2498}"/>
                </a:ext>
              </a:extLst>
            </p:cNvPr>
            <p:cNvPicPr>
              <a:picLocks noChangeAspect="1"/>
            </p:cNvPicPr>
            <p:nvPr/>
          </p:nvPicPr>
          <p:blipFill>
            <a:blip r:embed="rId4"/>
            <a:stretch>
              <a:fillRect/>
            </a:stretch>
          </p:blipFill>
          <p:spPr>
            <a:xfrm>
              <a:off x="7409793" y="3155777"/>
              <a:ext cx="1063046" cy="1392518"/>
            </a:xfrm>
            <a:prstGeom prst="rect">
              <a:avLst/>
            </a:prstGeom>
            <a:solidFill>
              <a:srgbClr val="020305"/>
            </a:solidFill>
          </p:spPr>
        </p:pic>
      </p:grpSp>
      <p:grpSp>
        <p:nvGrpSpPr>
          <p:cNvPr id="9" name="Group 8">
            <a:extLst>
              <a:ext uri="{FF2B5EF4-FFF2-40B4-BE49-F238E27FC236}">
                <a16:creationId xmlns:a16="http://schemas.microsoft.com/office/drawing/2014/main" id="{7995BDE9-43D6-664D-862F-8221A33A2076}"/>
              </a:ext>
            </a:extLst>
          </p:cNvPr>
          <p:cNvGrpSpPr/>
          <p:nvPr/>
        </p:nvGrpSpPr>
        <p:grpSpPr>
          <a:xfrm>
            <a:off x="993183" y="1789909"/>
            <a:ext cx="5065363" cy="3407193"/>
            <a:chOff x="673477" y="840349"/>
            <a:chExt cx="4963647" cy="3407675"/>
          </a:xfrm>
        </p:grpSpPr>
        <p:sp>
          <p:nvSpPr>
            <p:cNvPr id="5" name="Rectangle 4">
              <a:extLst>
                <a:ext uri="{FF2B5EF4-FFF2-40B4-BE49-F238E27FC236}">
                  <a16:creationId xmlns:a16="http://schemas.microsoft.com/office/drawing/2014/main" id="{CE775BF6-A318-4267-8140-54E9440ADBFA}"/>
                </a:ext>
              </a:extLst>
            </p:cNvPr>
            <p:cNvSpPr/>
            <p:nvPr/>
          </p:nvSpPr>
          <p:spPr>
            <a:xfrm>
              <a:off x="673477" y="840349"/>
              <a:ext cx="4963647" cy="2202915"/>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282828"/>
                  </a:solidFill>
                  <a:effectLst/>
                  <a:uLnTx/>
                  <a:uFillTx/>
                  <a:latin typeface="Segoe UI Semibold"/>
                  <a:ea typeface="+mn-ea"/>
                  <a:cs typeface="+mn-cs"/>
                </a:rPr>
                <a:t>“Microsoft 365, Dynamics 365, and the </a:t>
              </a:r>
              <a:r>
                <a:rPr kumimoji="0" lang="en-US" sz="2745" b="1" i="0" u="none" strike="noStrike" kern="1200" cap="none" spc="0" normalizeH="0" baseline="0" noProof="0" dirty="0">
                  <a:ln>
                    <a:noFill/>
                  </a:ln>
                  <a:solidFill>
                    <a:srgbClr val="0078D4"/>
                  </a:solidFill>
                  <a:effectLst/>
                  <a:uLnTx/>
                  <a:uFillTx/>
                  <a:latin typeface="Segoe UI Semibold"/>
                  <a:ea typeface="+mn-ea"/>
                  <a:cs typeface="+mn-cs"/>
                </a:rPr>
                <a:t>Power Platform</a:t>
              </a:r>
              <a:r>
                <a:rPr kumimoji="0" lang="en-US" sz="2745" b="0" i="0" u="none" strike="noStrike" kern="1200" cap="none" spc="0" normalizeH="0" baseline="0" noProof="0" dirty="0">
                  <a:ln>
                    <a:noFill/>
                  </a:ln>
                  <a:solidFill>
                    <a:srgbClr val="282828"/>
                  </a:solidFill>
                  <a:effectLst/>
                  <a:uLnTx/>
                  <a:uFillTx/>
                  <a:latin typeface="Segoe UI Semibold"/>
                  <a:ea typeface="+mn-ea"/>
                  <a:cs typeface="+mn-cs"/>
                </a:rPr>
                <a:t>,</a:t>
              </a:r>
              <a:r>
                <a:rPr kumimoji="0" lang="en-US" sz="2745" b="0" i="0" u="none" strike="noStrike" kern="1200" cap="none" spc="0" normalizeH="0" baseline="0" noProof="0" dirty="0">
                  <a:ln>
                    <a:noFill/>
                  </a:ln>
                  <a:solidFill>
                    <a:srgbClr val="742774"/>
                  </a:solidFill>
                  <a:effectLst/>
                  <a:uLnTx/>
                  <a:uFillTx/>
                  <a:latin typeface="Segoe UI Semibold"/>
                  <a:ea typeface="+mn-ea"/>
                  <a:cs typeface="+mn-cs"/>
                </a:rPr>
                <a:t> </a:t>
              </a:r>
              <a:r>
                <a:rPr kumimoji="0" lang="en-US" sz="2745" b="0" i="0" u="none" strike="noStrike" kern="1200" cap="none" spc="0" normalizeH="0" baseline="0" noProof="0" dirty="0">
                  <a:ln>
                    <a:noFill/>
                  </a:ln>
                  <a:solidFill>
                    <a:srgbClr val="282828"/>
                  </a:solidFill>
                  <a:effectLst/>
                  <a:uLnTx/>
                  <a:uFillTx/>
                  <a:latin typeface="Segoe UI Semibold"/>
                  <a:ea typeface="+mn-ea"/>
                  <a:cs typeface="+mn-cs"/>
                </a:rPr>
                <a:t>on top of what we’re doing with Azure, is the core of what we </a:t>
              </a:r>
              <a:br>
                <a:rPr kumimoji="0" lang="en-US" sz="2745" b="0" i="0" u="none" strike="noStrike" kern="1200" cap="none" spc="0" normalizeH="0" baseline="0" noProof="0" dirty="0">
                  <a:ln>
                    <a:noFill/>
                  </a:ln>
                  <a:solidFill>
                    <a:srgbClr val="282828"/>
                  </a:solidFill>
                  <a:effectLst/>
                  <a:uLnTx/>
                  <a:uFillTx/>
                  <a:latin typeface="Segoe UI Semibold"/>
                  <a:ea typeface="+mn-ea"/>
                  <a:cs typeface="+mn-cs"/>
                </a:rPr>
              </a:br>
              <a:r>
                <a:rPr kumimoji="0" lang="en-US" sz="2745" b="0" i="0" u="none" strike="noStrike" kern="1200" cap="none" spc="0" normalizeH="0" baseline="0" noProof="0" dirty="0">
                  <a:ln>
                    <a:noFill/>
                  </a:ln>
                  <a:solidFill>
                    <a:srgbClr val="282828"/>
                  </a:solidFill>
                  <a:effectLst/>
                  <a:uLnTx/>
                  <a:uFillTx/>
                  <a:latin typeface="Segoe UI Semibold"/>
                  <a:ea typeface="+mn-ea"/>
                  <a:cs typeface="+mn-cs"/>
                </a:rPr>
                <a:t>are doing as a company.”</a:t>
              </a:r>
            </a:p>
          </p:txBody>
        </p:sp>
        <p:sp>
          <p:nvSpPr>
            <p:cNvPr id="8" name="Rectangle 7">
              <a:extLst>
                <a:ext uri="{FF2B5EF4-FFF2-40B4-BE49-F238E27FC236}">
                  <a16:creationId xmlns:a16="http://schemas.microsoft.com/office/drawing/2014/main" id="{F873B576-F81E-3F42-9102-7006216E1D7A}"/>
                </a:ext>
              </a:extLst>
            </p:cNvPr>
            <p:cNvSpPr/>
            <p:nvPr/>
          </p:nvSpPr>
          <p:spPr>
            <a:xfrm>
              <a:off x="678081" y="3663166"/>
              <a:ext cx="4600649" cy="584858"/>
            </a:xfrm>
            <a:prstGeom prst="rect">
              <a:avLst/>
            </a:prstGeom>
          </p:spPr>
          <p:txBody>
            <a:bodyPr wrap="square">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--Satya Nadella</a:t>
              </a:r>
              <a:br>
                <a:rPr kumimoji="0" lang="en-US" sz="1600" b="0" i="1"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600" b="0" i="1"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CEO, Microsoft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14661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3EACD18F-7ABC-4577-B823-D7FD0EB33F4F}"/>
              </a:ext>
            </a:extLst>
          </p:cNvPr>
          <p:cNvSpPr txBox="1"/>
          <p:nvPr/>
        </p:nvSpPr>
        <p:spPr>
          <a:xfrm>
            <a:off x="8430628" y="4807113"/>
            <a:ext cx="1214663" cy="392245"/>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6A4B16"/>
                </a:solidFill>
                <a:effectLst/>
                <a:uLnTx/>
                <a:uFillTx/>
                <a:latin typeface="Segoe UI Semibold"/>
                <a:ea typeface="+mn-ea"/>
                <a:cs typeface="Segoe UI Semibold" panose="020B0702040204020203" pitchFamily="34" charset="0"/>
              </a:rPr>
              <a:t>Power BI</a:t>
            </a:r>
          </a:p>
        </p:txBody>
      </p:sp>
      <p:sp>
        <p:nvSpPr>
          <p:cNvPr id="52" name="Arc 51">
            <a:extLst>
              <a:ext uri="{FF2B5EF4-FFF2-40B4-BE49-F238E27FC236}">
                <a16:creationId xmlns:a16="http://schemas.microsoft.com/office/drawing/2014/main" id="{58E07702-749F-427B-B675-CA7E294AB016}"/>
              </a:ext>
            </a:extLst>
          </p:cNvPr>
          <p:cNvSpPr/>
          <p:nvPr/>
        </p:nvSpPr>
        <p:spPr bwMode="auto">
          <a:xfrm>
            <a:off x="7281050" y="909846"/>
            <a:ext cx="3263927" cy="3272038"/>
          </a:xfrm>
          <a:prstGeom prst="arc">
            <a:avLst>
              <a:gd name="adj1" fmla="val 11997550"/>
              <a:gd name="adj2" fmla="val 15082815"/>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4" name="Arc 63">
            <a:extLst>
              <a:ext uri="{FF2B5EF4-FFF2-40B4-BE49-F238E27FC236}">
                <a16:creationId xmlns:a16="http://schemas.microsoft.com/office/drawing/2014/main" id="{2EA1F02A-1333-440C-AAC6-861B1D75EE5D}"/>
              </a:ext>
            </a:extLst>
          </p:cNvPr>
          <p:cNvSpPr/>
          <p:nvPr/>
        </p:nvSpPr>
        <p:spPr bwMode="auto">
          <a:xfrm rot="6932227">
            <a:off x="7343683" y="1077599"/>
            <a:ext cx="3263927" cy="3297967"/>
          </a:xfrm>
          <a:prstGeom prst="arc">
            <a:avLst>
              <a:gd name="adj1" fmla="val 15472097"/>
              <a:gd name="adj2" fmla="val 1907066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5" name="Arc 64">
            <a:extLst>
              <a:ext uri="{FF2B5EF4-FFF2-40B4-BE49-F238E27FC236}">
                <a16:creationId xmlns:a16="http://schemas.microsoft.com/office/drawing/2014/main" id="{27906DE8-2674-42CA-A2E1-20F53F5BED03}"/>
              </a:ext>
            </a:extLst>
          </p:cNvPr>
          <p:cNvSpPr/>
          <p:nvPr/>
        </p:nvSpPr>
        <p:spPr bwMode="auto">
          <a:xfrm rot="14667773" flipH="1">
            <a:off x="7276251" y="1073580"/>
            <a:ext cx="3263927" cy="3272038"/>
          </a:xfrm>
          <a:prstGeom prst="arc">
            <a:avLst>
              <a:gd name="adj1" fmla="val 15569709"/>
              <a:gd name="adj2" fmla="val 19070541"/>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6" name="TextBox 65">
            <a:extLst>
              <a:ext uri="{FF2B5EF4-FFF2-40B4-BE49-F238E27FC236}">
                <a16:creationId xmlns:a16="http://schemas.microsoft.com/office/drawing/2014/main" id="{55840B55-DD00-4504-84F0-115EEADE7136}"/>
              </a:ext>
            </a:extLst>
          </p:cNvPr>
          <p:cNvSpPr txBox="1"/>
          <p:nvPr/>
        </p:nvSpPr>
        <p:spPr>
          <a:xfrm>
            <a:off x="8221800" y="211505"/>
            <a:ext cx="1632319" cy="392245"/>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742774"/>
                </a:solidFill>
                <a:effectLst/>
                <a:uLnTx/>
                <a:uFillTx/>
                <a:latin typeface="Segoe UI Semibold"/>
                <a:ea typeface="+mn-ea"/>
                <a:cs typeface="Segoe UI Semibold" panose="020B0702040204020203" pitchFamily="34" charset="0"/>
              </a:rPr>
              <a:t>Power Apps</a:t>
            </a:r>
          </a:p>
        </p:txBody>
      </p:sp>
      <p:sp>
        <p:nvSpPr>
          <p:cNvPr id="67" name="TextBox 66">
            <a:extLst>
              <a:ext uri="{FF2B5EF4-FFF2-40B4-BE49-F238E27FC236}">
                <a16:creationId xmlns:a16="http://schemas.microsoft.com/office/drawing/2014/main" id="{79FEF9C5-9FFC-4030-A68C-F5B947440355}"/>
              </a:ext>
            </a:extLst>
          </p:cNvPr>
          <p:cNvSpPr txBox="1"/>
          <p:nvPr/>
        </p:nvSpPr>
        <p:spPr>
          <a:xfrm>
            <a:off x="4900923" y="2156701"/>
            <a:ext cx="2098257" cy="695832"/>
          </a:xfrm>
          <a:prstGeom prst="rect">
            <a:avLst/>
          </a:prstGeom>
          <a:noFill/>
        </p:spPr>
        <p:txBody>
          <a:bodyPr wrap="square" rtlCol="0">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66FF"/>
                </a:solidFill>
                <a:effectLst/>
                <a:uLnTx/>
                <a:uFillTx/>
                <a:latin typeface="Segoe UI Semibold"/>
                <a:ea typeface="+mn-ea"/>
                <a:cs typeface="Segoe UI Semibold" panose="020B0702040204020203" pitchFamily="34" charset="0"/>
              </a:rPr>
              <a:t>Power </a:t>
            </a:r>
            <a:br>
              <a:rPr kumimoji="0" lang="en-US" sz="1961" b="0" i="0" u="none" strike="noStrike" kern="1200" cap="none" spc="0" normalizeH="0" baseline="0" noProof="0">
                <a:ln>
                  <a:noFill/>
                </a:ln>
                <a:solidFill>
                  <a:srgbClr val="0066FF"/>
                </a:solidFill>
                <a:effectLst/>
                <a:uLnTx/>
                <a:uFillTx/>
                <a:latin typeface="Segoe UI Semibold"/>
                <a:ea typeface="+mn-ea"/>
                <a:cs typeface="Segoe UI Semibold" panose="020B0702040204020203" pitchFamily="34" charset="0"/>
              </a:rPr>
            </a:br>
            <a:r>
              <a:rPr kumimoji="0" lang="en-US" sz="1961" b="0" i="0" u="none" strike="noStrike" kern="1200" cap="none" spc="0" normalizeH="0" baseline="0" noProof="0">
                <a:ln>
                  <a:noFill/>
                </a:ln>
                <a:solidFill>
                  <a:srgbClr val="0066FF"/>
                </a:solidFill>
                <a:effectLst/>
                <a:uLnTx/>
                <a:uFillTx/>
                <a:latin typeface="Segoe UI Semibold"/>
                <a:ea typeface="+mn-ea"/>
                <a:cs typeface="Segoe UI Semibold" panose="020B0702040204020203" pitchFamily="34" charset="0"/>
              </a:rPr>
              <a:t>Automate</a:t>
            </a:r>
          </a:p>
        </p:txBody>
      </p:sp>
      <p:sp>
        <p:nvSpPr>
          <p:cNvPr id="44" name="TextBox 43">
            <a:extLst>
              <a:ext uri="{FF2B5EF4-FFF2-40B4-BE49-F238E27FC236}">
                <a16:creationId xmlns:a16="http://schemas.microsoft.com/office/drawing/2014/main" id="{4DF4C1B2-4B3B-40AD-8AFF-1CC5EEF7A7F8}"/>
              </a:ext>
            </a:extLst>
          </p:cNvPr>
          <p:cNvSpPr txBox="1"/>
          <p:nvPr/>
        </p:nvSpPr>
        <p:spPr>
          <a:xfrm>
            <a:off x="10301994" y="3792410"/>
            <a:ext cx="154219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panose="020B0502040204020203" pitchFamily="34" charset="0"/>
                <a:ea typeface="+mn-ea"/>
                <a:cs typeface="+mn-cs"/>
              </a:rPr>
              <a:t>Analyze data from apps and bots </a:t>
            </a:r>
            <a:endParaRPr kumimoji="0" lang="en-US" sz="1200" b="0" i="0" u="none" strike="noStrike" kern="1200" cap="none" spc="0" normalizeH="0" baseline="0" noProof="0">
              <a:ln>
                <a:noFill/>
              </a:ln>
              <a:solidFill>
                <a:srgbClr val="000002"/>
              </a:solidFill>
              <a:effectLst/>
              <a:uLnTx/>
              <a:uFillTx/>
              <a:latin typeface="Segoe UI"/>
              <a:ea typeface="+mn-ea"/>
              <a:cs typeface="+mn-cs"/>
            </a:endParaRPr>
          </a:p>
        </p:txBody>
      </p:sp>
      <p:sp>
        <p:nvSpPr>
          <p:cNvPr id="5" name="TextBox 4">
            <a:extLst>
              <a:ext uri="{FF2B5EF4-FFF2-40B4-BE49-F238E27FC236}">
                <a16:creationId xmlns:a16="http://schemas.microsoft.com/office/drawing/2014/main" id="{57F0C0FA-FB84-44A3-A5CB-6F2977E04A31}"/>
              </a:ext>
            </a:extLst>
          </p:cNvPr>
          <p:cNvSpPr txBox="1"/>
          <p:nvPr/>
        </p:nvSpPr>
        <p:spPr>
          <a:xfrm>
            <a:off x="11073090" y="2156701"/>
            <a:ext cx="1301619" cy="997581"/>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Power </a:t>
            </a:r>
            <a:br>
              <a:rPr kumimoji="0" lang="en-US" sz="1961" b="0"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br>
            <a:r>
              <a:rPr kumimoji="0" lang="en-US" sz="1961" b="0"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Virtual Agents</a:t>
            </a:r>
          </a:p>
        </p:txBody>
      </p:sp>
      <p:sp>
        <p:nvSpPr>
          <p:cNvPr id="48" name="TextBox 47">
            <a:extLst>
              <a:ext uri="{FF2B5EF4-FFF2-40B4-BE49-F238E27FC236}">
                <a16:creationId xmlns:a16="http://schemas.microsoft.com/office/drawing/2014/main" id="{69AB5697-0D43-417F-9EAF-ACE1B1AFC1AD}"/>
              </a:ext>
            </a:extLst>
          </p:cNvPr>
          <p:cNvSpPr txBox="1"/>
          <p:nvPr/>
        </p:nvSpPr>
        <p:spPr>
          <a:xfrm>
            <a:off x="5874893" y="3792410"/>
            <a:ext cx="1602190" cy="461665"/>
          </a:xfrm>
          <a:prstGeom prst="rect">
            <a:avLst/>
          </a:prstGeom>
          <a:noFill/>
        </p:spPr>
        <p:txBody>
          <a:bodyPr wrap="square">
            <a:spAutoFit/>
          </a:bodyPr>
          <a:lstStyle/>
          <a:p>
            <a:pPr marL="0" marR="0" lvl="0" indent="0" algn="r" defTabSz="914049"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a:ea typeface="+mn-ea"/>
                <a:cs typeface="+mn-cs"/>
              </a:rPr>
              <a:t>Automate response metrics  </a:t>
            </a:r>
          </a:p>
        </p:txBody>
      </p:sp>
      <p:sp>
        <p:nvSpPr>
          <p:cNvPr id="8" name="TextBox 7">
            <a:extLst>
              <a:ext uri="{FF2B5EF4-FFF2-40B4-BE49-F238E27FC236}">
                <a16:creationId xmlns:a16="http://schemas.microsoft.com/office/drawing/2014/main" id="{8A8FD676-3A73-46A8-A44A-36D8EAF7FCE0}"/>
              </a:ext>
            </a:extLst>
          </p:cNvPr>
          <p:cNvSpPr txBox="1"/>
          <p:nvPr/>
        </p:nvSpPr>
        <p:spPr>
          <a:xfrm>
            <a:off x="6230289" y="832285"/>
            <a:ext cx="1436155" cy="461665"/>
          </a:xfrm>
          <a:prstGeom prst="rect">
            <a:avLst/>
          </a:prstGeom>
          <a:noFill/>
        </p:spPr>
        <p:txBody>
          <a:bodyPr wrap="square">
            <a:spAutoFit/>
          </a:bodyPr>
          <a:lstStyle/>
          <a:p>
            <a:pPr marL="0" marR="0" lvl="0" indent="0" algn="r" defTabSz="914049"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a:ea typeface="+mn-ea"/>
                <a:cs typeface="+mn-cs"/>
              </a:rPr>
              <a:t>Drive business processes  </a:t>
            </a:r>
          </a:p>
        </p:txBody>
      </p:sp>
      <p:sp>
        <p:nvSpPr>
          <p:cNvPr id="9" name="TextBox 8">
            <a:extLst>
              <a:ext uri="{FF2B5EF4-FFF2-40B4-BE49-F238E27FC236}">
                <a16:creationId xmlns:a16="http://schemas.microsoft.com/office/drawing/2014/main" id="{4718DB70-ABB3-4A34-813D-494839AF6039}"/>
              </a:ext>
            </a:extLst>
          </p:cNvPr>
          <p:cNvSpPr txBox="1"/>
          <p:nvPr/>
        </p:nvSpPr>
        <p:spPr>
          <a:xfrm>
            <a:off x="10240176" y="739952"/>
            <a:ext cx="1764437"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panose="020B0502040204020203" pitchFamily="34" charset="0"/>
                <a:ea typeface="+mn-ea"/>
                <a:cs typeface="+mn-cs"/>
              </a:rPr>
              <a:t>Improve engagements with customers and employees </a:t>
            </a:r>
            <a:endParaRPr kumimoji="0" lang="en-US" sz="1200" b="0" i="0" u="none" strike="noStrike" kern="1200" cap="none" spc="0" normalizeH="0" baseline="0" noProof="0">
              <a:ln>
                <a:noFill/>
              </a:ln>
              <a:solidFill>
                <a:srgbClr val="000002"/>
              </a:solidFill>
              <a:effectLst/>
              <a:uLnTx/>
              <a:uFillTx/>
              <a:latin typeface="Segoe UI"/>
              <a:ea typeface="+mn-ea"/>
              <a:cs typeface="+mn-cs"/>
            </a:endParaRPr>
          </a:p>
        </p:txBody>
      </p:sp>
      <p:sp>
        <p:nvSpPr>
          <p:cNvPr id="74" name="Arc 73">
            <a:extLst>
              <a:ext uri="{FF2B5EF4-FFF2-40B4-BE49-F238E27FC236}">
                <a16:creationId xmlns:a16="http://schemas.microsoft.com/office/drawing/2014/main" id="{8813F402-17C2-4D7B-ADCF-D66B7378462E}"/>
              </a:ext>
            </a:extLst>
          </p:cNvPr>
          <p:cNvSpPr/>
          <p:nvPr/>
        </p:nvSpPr>
        <p:spPr bwMode="auto">
          <a:xfrm rot="1701548">
            <a:off x="7371454" y="937848"/>
            <a:ext cx="3263927" cy="3297967"/>
          </a:xfrm>
          <a:prstGeom prst="arc">
            <a:avLst>
              <a:gd name="adj1" fmla="val 15606935"/>
              <a:gd name="adj2" fmla="val 1883633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2" name="object 33">
            <a:extLst>
              <a:ext uri="{FF2B5EF4-FFF2-40B4-BE49-F238E27FC236}">
                <a16:creationId xmlns:a16="http://schemas.microsoft.com/office/drawing/2014/main" id="{EBE79409-FB17-4A0F-A5A4-33BEC364F485}"/>
              </a:ext>
            </a:extLst>
          </p:cNvPr>
          <p:cNvSpPr/>
          <p:nvPr/>
        </p:nvSpPr>
        <p:spPr>
          <a:xfrm>
            <a:off x="8576012" y="606668"/>
            <a:ext cx="781055" cy="796738"/>
          </a:xfrm>
          <a:prstGeom prst="rect">
            <a:avLst/>
          </a:prstGeom>
          <a:blipFill>
            <a:blip r:embed="rId3"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object 34">
            <a:extLst>
              <a:ext uri="{FF2B5EF4-FFF2-40B4-BE49-F238E27FC236}">
                <a16:creationId xmlns:a16="http://schemas.microsoft.com/office/drawing/2014/main" id="{B112B09A-BF7F-4161-80D3-5F90FAA4EEB3}"/>
              </a:ext>
            </a:extLst>
          </p:cNvPr>
          <p:cNvSpPr/>
          <p:nvPr/>
        </p:nvSpPr>
        <p:spPr>
          <a:xfrm>
            <a:off x="6995822" y="2135168"/>
            <a:ext cx="781055" cy="796738"/>
          </a:xfrm>
          <a:prstGeom prst="rect">
            <a:avLst/>
          </a:prstGeom>
          <a:blipFill>
            <a:blip r:embed="rId4"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object 35">
            <a:extLst>
              <a:ext uri="{FF2B5EF4-FFF2-40B4-BE49-F238E27FC236}">
                <a16:creationId xmlns:a16="http://schemas.microsoft.com/office/drawing/2014/main" id="{D327C31D-70F8-45DB-83F0-17FE1A4BC794}"/>
              </a:ext>
            </a:extLst>
          </p:cNvPr>
          <p:cNvSpPr/>
          <p:nvPr/>
        </p:nvSpPr>
        <p:spPr>
          <a:xfrm>
            <a:off x="8576012" y="3894546"/>
            <a:ext cx="781055" cy="796738"/>
          </a:xfrm>
          <a:prstGeom prst="rect">
            <a:avLst/>
          </a:prstGeom>
          <a:blipFill>
            <a:blip r:embed="rId5"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object 36">
            <a:extLst>
              <a:ext uri="{FF2B5EF4-FFF2-40B4-BE49-F238E27FC236}">
                <a16:creationId xmlns:a16="http://schemas.microsoft.com/office/drawing/2014/main" id="{EDBDD515-B4E5-4F4F-9188-9B5744B4ECED}"/>
              </a:ext>
            </a:extLst>
          </p:cNvPr>
          <p:cNvSpPr/>
          <p:nvPr/>
        </p:nvSpPr>
        <p:spPr>
          <a:xfrm>
            <a:off x="10203622" y="2196893"/>
            <a:ext cx="779753" cy="795410"/>
          </a:xfrm>
          <a:prstGeom prst="rect">
            <a:avLst/>
          </a:prstGeom>
          <a:blipFill>
            <a:blip r:embed="rId6"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749D271A-A951-41D4-8124-2D04D69E7D30}"/>
              </a:ext>
            </a:extLst>
          </p:cNvPr>
          <p:cNvSpPr/>
          <p:nvPr/>
        </p:nvSpPr>
        <p:spPr bwMode="auto">
          <a:xfrm>
            <a:off x="4917" y="3868"/>
            <a:ext cx="5478933"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Title 3">
            <a:extLst>
              <a:ext uri="{FF2B5EF4-FFF2-40B4-BE49-F238E27FC236}">
                <a16:creationId xmlns:a16="http://schemas.microsoft.com/office/drawing/2014/main" id="{ACBBF88F-0FF6-4E5E-BF9B-CDDCAD34DFE5}"/>
              </a:ext>
            </a:extLst>
          </p:cNvPr>
          <p:cNvSpPr>
            <a:spLocks noGrp="1"/>
          </p:cNvSpPr>
          <p:nvPr>
            <p:ph type="title"/>
          </p:nvPr>
        </p:nvSpPr>
        <p:spPr>
          <a:xfrm>
            <a:off x="588263" y="457200"/>
            <a:ext cx="4490884" cy="1785104"/>
          </a:xfrm>
        </p:spPr>
        <p:txBody>
          <a:bodyPr/>
          <a:lstStyle/>
          <a:p>
            <a:r>
              <a:rPr lang="en-US" sz="3200"/>
              <a:t>Power Platform: Everyone’s platform for transformation</a:t>
            </a:r>
            <a:br>
              <a:rPr lang="en-US"/>
            </a:br>
            <a:endParaRPr lang="en-US" sz="2000" spc="0"/>
          </a:p>
        </p:txBody>
      </p:sp>
      <p:sp>
        <p:nvSpPr>
          <p:cNvPr id="33" name="Rectangle 32">
            <a:extLst>
              <a:ext uri="{FF2B5EF4-FFF2-40B4-BE49-F238E27FC236}">
                <a16:creationId xmlns:a16="http://schemas.microsoft.com/office/drawing/2014/main" id="{9CE4AE70-8CB2-4F6B-BBB8-1B2BD187E42F}"/>
              </a:ext>
            </a:extLst>
          </p:cNvPr>
          <p:cNvSpPr/>
          <p:nvPr/>
        </p:nvSpPr>
        <p:spPr bwMode="auto">
          <a:xfrm>
            <a:off x="1524078" y="3588764"/>
            <a:ext cx="3250671" cy="137370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2"/>
                </a:solidFill>
                <a:effectLst/>
                <a:uLnTx/>
                <a:uFillTx/>
                <a:latin typeface="Segoe UI Semibold"/>
                <a:ea typeface="DengXian"/>
                <a:cs typeface="Segoe UI"/>
              </a:rPr>
              <a:t>Low Code</a:t>
            </a:r>
            <a:r>
              <a:rPr kumimoji="0" lang="en-US" sz="1800" b="1" i="0" u="none" strike="noStrike" kern="1200" cap="none" spc="0" normalizeH="0" baseline="0" noProof="0">
                <a:ln>
                  <a:noFill/>
                </a:ln>
                <a:solidFill>
                  <a:srgbClr val="000002"/>
                </a:solidFill>
                <a:effectLst/>
                <a:uLnTx/>
                <a:uFillTx/>
                <a:latin typeface="Segoe UI Semibold"/>
                <a:ea typeface="DengXian"/>
                <a:cs typeface="Segoe UI"/>
              </a:rPr>
              <a:t> </a:t>
            </a:r>
            <a:endParaRPr kumimoji="0" lang="en-US" sz="1800" b="1" i="0" u="none" strike="noStrike" kern="1200" cap="none" spc="0" normalizeH="0" baseline="0" noProof="0">
              <a:ln>
                <a:noFill/>
              </a:ln>
              <a:solidFill>
                <a:srgbClr val="000002"/>
              </a:solidFill>
              <a:effectLst/>
              <a:uLnTx/>
              <a:uFillTx/>
              <a:latin typeface="Segoe UI Semibold"/>
              <a:ea typeface="DengXian" panose="02010600030101010101" pitchFamily="2" charset="-122"/>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2"/>
              </a:solidFill>
              <a:effectLst/>
              <a:uLnTx/>
              <a:uFillTx/>
              <a:latin typeface="Segoe UI Semibold"/>
              <a:ea typeface="DengXian" panose="02010600030101010101" pitchFamily="2" charset="-122"/>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2"/>
                </a:solidFill>
                <a:effectLst/>
                <a:uLnTx/>
                <a:uFillTx/>
                <a:latin typeface="Segoe UI"/>
                <a:ea typeface="DengXian" panose="02010600030101010101" pitchFamily="2" charset="-122"/>
                <a:cs typeface="Segoe UI" panose="020B0502040204020203" pitchFamily="34" charset="0"/>
              </a:rPr>
              <a:t>Drag and drop plus Excel-like formulas for functionality </a:t>
            </a:r>
          </a:p>
        </p:txBody>
      </p:sp>
      <p:sp>
        <p:nvSpPr>
          <p:cNvPr id="34" name="Rectangle 33">
            <a:extLst>
              <a:ext uri="{FF2B5EF4-FFF2-40B4-BE49-F238E27FC236}">
                <a16:creationId xmlns:a16="http://schemas.microsoft.com/office/drawing/2014/main" id="{ACD05977-EFB1-492C-A199-9121E1092F82}"/>
              </a:ext>
            </a:extLst>
          </p:cNvPr>
          <p:cNvSpPr/>
          <p:nvPr/>
        </p:nvSpPr>
        <p:spPr bwMode="auto">
          <a:xfrm>
            <a:off x="1524078" y="5123129"/>
            <a:ext cx="3376845" cy="146494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2"/>
                </a:solidFill>
                <a:effectLst/>
                <a:uLnTx/>
                <a:uFillTx/>
                <a:latin typeface="Segoe UI Semibold"/>
                <a:ea typeface="Segoe UI" panose="020B0502040204020203" pitchFamily="34" charset="0"/>
                <a:cs typeface="Segoe UI" panose="020B0502040204020203" pitchFamily="34" charset="0"/>
              </a:rPr>
              <a:t>Code First </a:t>
            </a:r>
          </a:p>
          <a:p>
            <a:pPr marL="0" marR="0" lvl="0" indent="0" algn="l" defTabSz="951028"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2"/>
              </a:solidFill>
              <a:effectLst/>
              <a:uLnTx/>
              <a:uFillTx/>
              <a:latin typeface="Segoe UI Semibold"/>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2"/>
                </a:solidFill>
                <a:effectLst/>
                <a:uLnTx/>
                <a:uFillTx/>
                <a:latin typeface="Segoe UI"/>
                <a:ea typeface="Segoe UI" panose="020B0502040204020203" pitchFamily="34" charset="0"/>
                <a:cs typeface="Segoe UI" panose="020B0502040204020203" pitchFamily="34" charset="0"/>
              </a:rPr>
              <a:t>Professional development and extensibility across Microsoft </a:t>
            </a:r>
            <a:endParaRPr kumimoji="0" lang="en-US" sz="1400" b="0" i="0" u="none" strike="noStrike" kern="1200" cap="none" spc="0" normalizeH="0" baseline="0" noProof="0">
              <a:ln>
                <a:noFill/>
              </a:ln>
              <a:solidFill>
                <a:srgbClr val="3C3C41"/>
              </a:solidFill>
              <a:effectLst/>
              <a:uLnTx/>
              <a:uFillTx/>
              <a:latin typeface="Segoe UI"/>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4AAA74E6-9632-43FD-8ABA-3CE2CE2E7C3A}"/>
              </a:ext>
            </a:extLst>
          </p:cNvPr>
          <p:cNvSpPr/>
          <p:nvPr/>
        </p:nvSpPr>
        <p:spPr bwMode="auto">
          <a:xfrm>
            <a:off x="1524078" y="1963166"/>
            <a:ext cx="3250671" cy="1464939"/>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2"/>
                </a:solidFill>
                <a:effectLst/>
                <a:uLnTx/>
                <a:uFillTx/>
                <a:latin typeface="Segoe UI Semibold"/>
                <a:ea typeface="+mn-ea"/>
                <a:cs typeface="Segoe UI" panose="020B0502040204020203" pitchFamily="34" charset="0"/>
              </a:rPr>
              <a:t>No Code </a:t>
            </a:r>
          </a:p>
          <a:p>
            <a:pPr marL="0" marR="0" lvl="0" indent="0" algn="l" defTabSz="951028"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2"/>
              </a:solidFill>
              <a:effectLst/>
              <a:uLnTx/>
              <a:uFillTx/>
              <a:latin typeface="Segoe UI Semibold"/>
              <a:ea typeface="+mn-ea"/>
              <a:cs typeface="Segoe UI" panose="020B0502040204020203" pitchFamily="34" charset="0"/>
            </a:endParaRPr>
          </a:p>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2"/>
                </a:solidFill>
                <a:effectLst/>
                <a:uLnTx/>
                <a:uFillTx/>
                <a:latin typeface="Segoe UI"/>
                <a:ea typeface="+mn-ea"/>
                <a:cs typeface="Segoe UI" panose="020B0502040204020203" pitchFamily="34" charset="0"/>
              </a:rPr>
              <a:t>Drag and drop experiences that are like PowerPoint</a:t>
            </a:r>
          </a:p>
        </p:txBody>
      </p:sp>
      <p:grpSp>
        <p:nvGrpSpPr>
          <p:cNvPr id="23" name="Group 22">
            <a:extLst>
              <a:ext uri="{FF2B5EF4-FFF2-40B4-BE49-F238E27FC236}">
                <a16:creationId xmlns:a16="http://schemas.microsoft.com/office/drawing/2014/main" id="{6BF7375D-F1D5-468A-9E0D-57CE7AAA6646}"/>
              </a:ext>
            </a:extLst>
          </p:cNvPr>
          <p:cNvGrpSpPr/>
          <p:nvPr/>
        </p:nvGrpSpPr>
        <p:grpSpPr>
          <a:xfrm>
            <a:off x="6081554" y="5038576"/>
            <a:ext cx="5745321" cy="388293"/>
            <a:chOff x="6081554" y="5038576"/>
            <a:chExt cx="5745321" cy="388293"/>
          </a:xfrm>
        </p:grpSpPr>
        <p:cxnSp>
          <p:nvCxnSpPr>
            <p:cNvPr id="10" name="Straight Connector 9">
              <a:extLst>
                <a:ext uri="{FF2B5EF4-FFF2-40B4-BE49-F238E27FC236}">
                  <a16:creationId xmlns:a16="http://schemas.microsoft.com/office/drawing/2014/main" id="{A7A839C9-4748-4B54-B260-69A4B1D94AD4}"/>
                </a:ext>
              </a:extLst>
            </p:cNvPr>
            <p:cNvCxnSpPr>
              <a:cxnSpLocks/>
            </p:cNvCxnSpPr>
            <p:nvPr/>
          </p:nvCxnSpPr>
          <p:spPr>
            <a:xfrm>
              <a:off x="6081554" y="5339482"/>
              <a:ext cx="5745321" cy="0"/>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3FB771-CFED-449C-B121-03A637AE13EF}"/>
                </a:ext>
              </a:extLst>
            </p:cNvPr>
            <p:cNvCxnSpPr/>
            <p:nvPr/>
          </p:nvCxnSpPr>
          <p:spPr>
            <a:xfrm flipV="1">
              <a:off x="6086476"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012A11-15F6-4480-B6CA-94FE68A25D17}"/>
                </a:ext>
              </a:extLst>
            </p:cNvPr>
            <p:cNvCxnSpPr/>
            <p:nvPr/>
          </p:nvCxnSpPr>
          <p:spPr>
            <a:xfrm flipV="1">
              <a:off x="11826875"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C6159E3-54E7-47F5-AF9D-13A849337B26}"/>
                </a:ext>
              </a:extLst>
            </p:cNvPr>
            <p:cNvCxnSpPr/>
            <p:nvPr/>
          </p:nvCxnSpPr>
          <p:spPr>
            <a:xfrm>
              <a:off x="8954214" y="5339482"/>
              <a:ext cx="0" cy="87387"/>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5E827E08-A016-4702-B776-6A4C5A0F48B4}"/>
              </a:ext>
            </a:extLst>
          </p:cNvPr>
          <p:cNvPicPr>
            <a:picLocks noChangeAspect="1"/>
          </p:cNvPicPr>
          <p:nvPr/>
        </p:nvPicPr>
        <p:blipFill>
          <a:blip r:embed="rId7"/>
          <a:srcRect/>
          <a:stretch/>
        </p:blipFill>
        <p:spPr>
          <a:xfrm flipH="1">
            <a:off x="660711" y="2299030"/>
            <a:ext cx="460139" cy="460139"/>
          </a:xfrm>
          <a:prstGeom prst="rect">
            <a:avLst/>
          </a:prstGeom>
        </p:spPr>
      </p:pic>
      <p:pic>
        <p:nvPicPr>
          <p:cNvPr id="60" name="Picture 59">
            <a:extLst>
              <a:ext uri="{FF2B5EF4-FFF2-40B4-BE49-F238E27FC236}">
                <a16:creationId xmlns:a16="http://schemas.microsoft.com/office/drawing/2014/main" id="{6FF1EC17-3431-4103-BF59-675F3794ED9A}"/>
              </a:ext>
            </a:extLst>
          </p:cNvPr>
          <p:cNvPicPr>
            <a:picLocks noChangeAspect="1"/>
          </p:cNvPicPr>
          <p:nvPr/>
        </p:nvPicPr>
        <p:blipFill>
          <a:blip r:embed="rId8"/>
          <a:srcRect/>
          <a:stretch/>
        </p:blipFill>
        <p:spPr>
          <a:xfrm>
            <a:off x="660711" y="3857042"/>
            <a:ext cx="460139" cy="460139"/>
          </a:xfrm>
          <a:prstGeom prst="rect">
            <a:avLst/>
          </a:prstGeom>
        </p:spPr>
      </p:pic>
      <p:pic>
        <p:nvPicPr>
          <p:cNvPr id="61" name="Picture 60">
            <a:extLst>
              <a:ext uri="{FF2B5EF4-FFF2-40B4-BE49-F238E27FC236}">
                <a16:creationId xmlns:a16="http://schemas.microsoft.com/office/drawing/2014/main" id="{31844D2F-3B84-42E2-8A97-EB16D51EE6E3}"/>
              </a:ext>
            </a:extLst>
          </p:cNvPr>
          <p:cNvPicPr>
            <a:picLocks noChangeAspect="1"/>
          </p:cNvPicPr>
          <p:nvPr/>
        </p:nvPicPr>
        <p:blipFill>
          <a:blip r:embed="rId9"/>
          <a:srcRect/>
          <a:stretch/>
        </p:blipFill>
        <p:spPr>
          <a:xfrm flipH="1">
            <a:off x="661988" y="5365120"/>
            <a:ext cx="457583" cy="460139"/>
          </a:xfrm>
          <a:prstGeom prst="rect">
            <a:avLst/>
          </a:prstGeom>
        </p:spPr>
      </p:pic>
      <p:pic>
        <p:nvPicPr>
          <p:cNvPr id="2" name="Graphic 1" descr="Microsoft Dataverse icon">
            <a:extLst>
              <a:ext uri="{FF2B5EF4-FFF2-40B4-BE49-F238E27FC236}">
                <a16:creationId xmlns:a16="http://schemas.microsoft.com/office/drawing/2014/main" id="{32ACFA58-5D0F-9302-90DF-7A39DC9D115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555594" y="5733726"/>
            <a:ext cx="493776" cy="457200"/>
          </a:xfrm>
          <a:prstGeom prst="rect">
            <a:avLst/>
          </a:prstGeom>
          <a:effectLst/>
        </p:spPr>
      </p:pic>
      <p:pic>
        <p:nvPicPr>
          <p:cNvPr id="3" name="Graphic 45">
            <a:extLst>
              <a:ext uri="{FF2B5EF4-FFF2-40B4-BE49-F238E27FC236}">
                <a16:creationId xmlns:a16="http://schemas.microsoft.com/office/drawing/2014/main" id="{95BCA413-8BD3-77AE-41B8-8F6CE402EBF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567084" y="5734601"/>
            <a:ext cx="457200" cy="457200"/>
          </a:xfrm>
          <a:prstGeom prst="rect">
            <a:avLst/>
          </a:prstGeom>
          <a:effectLst/>
        </p:spPr>
      </p:pic>
      <p:sp>
        <p:nvSpPr>
          <p:cNvPr id="4" name="Rectangle 194">
            <a:extLst>
              <a:ext uri="{FF2B5EF4-FFF2-40B4-BE49-F238E27FC236}">
                <a16:creationId xmlns:a16="http://schemas.microsoft.com/office/drawing/2014/main" id="{FF50163B-9E53-812D-71B0-08D31A314C41}"/>
              </a:ext>
            </a:extLst>
          </p:cNvPr>
          <p:cNvSpPr/>
          <p:nvPr/>
        </p:nvSpPr>
        <p:spPr bwMode="auto">
          <a:xfrm>
            <a:off x="9206602" y="6291636"/>
            <a:ext cx="1196825" cy="2215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AI Builder</a:t>
            </a:r>
            <a:endPar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6" name="Rectangle 203">
            <a:extLst>
              <a:ext uri="{FF2B5EF4-FFF2-40B4-BE49-F238E27FC236}">
                <a16:creationId xmlns:a16="http://schemas.microsoft.com/office/drawing/2014/main" id="{B1A06683-936B-CD35-492E-C418790A4DCE}"/>
              </a:ext>
            </a:extLst>
          </p:cNvPr>
          <p:cNvSpPr/>
          <p:nvPr/>
        </p:nvSpPr>
        <p:spPr bwMode="auto">
          <a:xfrm>
            <a:off x="5976381" y="6282054"/>
            <a:ext cx="1699965" cy="2215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Segoe UI"/>
                <a:ea typeface="+mn-ea"/>
                <a:cs typeface="Segoe UI Semibold" panose="020B0702040204020203" pitchFamily="34" charset="0"/>
              </a:rPr>
              <a:t>Dataverse</a:t>
            </a:r>
            <a:endPar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7" name="Rectangle 203">
            <a:extLst>
              <a:ext uri="{FF2B5EF4-FFF2-40B4-BE49-F238E27FC236}">
                <a16:creationId xmlns:a16="http://schemas.microsoft.com/office/drawing/2014/main" id="{2FA94A11-B677-996A-1EB1-D618FE906F55}"/>
              </a:ext>
            </a:extLst>
          </p:cNvPr>
          <p:cNvSpPr/>
          <p:nvPr/>
        </p:nvSpPr>
        <p:spPr bwMode="auto">
          <a:xfrm>
            <a:off x="7468875" y="6291314"/>
            <a:ext cx="1699965" cy="2215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Power Pages</a:t>
            </a:r>
          </a:p>
        </p:txBody>
      </p:sp>
      <p:pic>
        <p:nvPicPr>
          <p:cNvPr id="11" name="Graphic 1">
            <a:extLst>
              <a:ext uri="{FF2B5EF4-FFF2-40B4-BE49-F238E27FC236}">
                <a16:creationId xmlns:a16="http://schemas.microsoft.com/office/drawing/2014/main" id="{A9ACD88B-7080-3C6B-B03D-C54FC15D7AF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1167068" y="5733726"/>
            <a:ext cx="457200" cy="457200"/>
          </a:xfrm>
          <a:prstGeom prst="rect">
            <a:avLst/>
          </a:prstGeom>
        </p:spPr>
      </p:pic>
      <p:sp>
        <p:nvSpPr>
          <p:cNvPr id="17" name="Rectangle 203">
            <a:extLst>
              <a:ext uri="{FF2B5EF4-FFF2-40B4-BE49-F238E27FC236}">
                <a16:creationId xmlns:a16="http://schemas.microsoft.com/office/drawing/2014/main" id="{EFF024C6-3315-5B03-5C28-A995620F2300}"/>
              </a:ext>
            </a:extLst>
          </p:cNvPr>
          <p:cNvSpPr/>
          <p:nvPr/>
        </p:nvSpPr>
        <p:spPr bwMode="auto">
          <a:xfrm>
            <a:off x="10545685" y="6282054"/>
            <a:ext cx="1699965" cy="2215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Power </a:t>
            </a:r>
            <a:r>
              <a:rPr kumimoji="0" lang="en-US" sz="16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Fx</a:t>
            </a:r>
            <a:endPar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pic>
        <p:nvPicPr>
          <p:cNvPr id="19" name="Picture 18" descr="Icon&#10;&#10;Description automatically generated">
            <a:extLst>
              <a:ext uri="{FF2B5EF4-FFF2-40B4-BE49-F238E27FC236}">
                <a16:creationId xmlns:a16="http://schemas.microsoft.com/office/drawing/2014/main" id="{5F87C32C-D82F-C70D-1162-6670E20D36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76826" y="5737032"/>
            <a:ext cx="484061" cy="484061"/>
          </a:xfrm>
          <a:prstGeom prst="rect">
            <a:avLst/>
          </a:prstGeom>
        </p:spPr>
      </p:pic>
      <p:pic>
        <p:nvPicPr>
          <p:cNvPr id="21" name="Graphic 20">
            <a:extLst>
              <a:ext uri="{FF2B5EF4-FFF2-40B4-BE49-F238E27FC236}">
                <a16:creationId xmlns:a16="http://schemas.microsoft.com/office/drawing/2014/main" id="{E6435465-3916-1D0A-4142-F6B35A2263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17191" y="2244551"/>
            <a:ext cx="914400" cy="914400"/>
          </a:xfrm>
          <a:prstGeom prst="rect">
            <a:avLst/>
          </a:prstGeom>
        </p:spPr>
      </p:pic>
    </p:spTree>
    <p:extLst>
      <p:ext uri="{BB962C8B-B14F-4D97-AF65-F5344CB8AC3E}">
        <p14:creationId xmlns:p14="http://schemas.microsoft.com/office/powerpoint/2010/main" val="228357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Bent 9">
            <a:extLst>
              <a:ext uri="{FF2B5EF4-FFF2-40B4-BE49-F238E27FC236}">
                <a16:creationId xmlns:a16="http://schemas.microsoft.com/office/drawing/2014/main" id="{4C857B6A-522B-42D4-B76B-D5C3B2A5D7ED}"/>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205A7E2D-B7A5-48D2-928A-CFEDB1110C1F}"/>
              </a:ext>
            </a:extLst>
          </p:cNvPr>
          <p:cNvSpPr>
            <a:spLocks noGrp="1"/>
          </p:cNvSpPr>
          <p:nvPr>
            <p:ph type="title"/>
          </p:nvPr>
        </p:nvSpPr>
        <p:spPr>
          <a:xfrm>
            <a:off x="588263" y="457200"/>
            <a:ext cx="11018520" cy="923330"/>
          </a:xfrm>
        </p:spPr>
        <p:txBody>
          <a:bodyPr/>
          <a:lstStyle/>
          <a:p>
            <a:r>
              <a:rPr lang="en-US">
                <a:cs typeface="Segoe UI"/>
              </a:rPr>
              <a:t>Power Apps </a:t>
            </a:r>
            <a:br>
              <a:rPr lang="en-US"/>
            </a:br>
            <a:r>
              <a:rPr lang="en-US" sz="2400">
                <a:latin typeface="+mn-lt"/>
                <a:cs typeface="Segoe UI"/>
              </a:rPr>
              <a:t>Empower everyone to create apps</a:t>
            </a:r>
          </a:p>
        </p:txBody>
      </p:sp>
      <p:grpSp>
        <p:nvGrpSpPr>
          <p:cNvPr id="3" name="Group 2">
            <a:extLst>
              <a:ext uri="{FF2B5EF4-FFF2-40B4-BE49-F238E27FC236}">
                <a16:creationId xmlns:a16="http://schemas.microsoft.com/office/drawing/2014/main" id="{52DB563D-214C-4AF3-87C5-7253A056FA8F}"/>
              </a:ext>
            </a:extLst>
          </p:cNvPr>
          <p:cNvGrpSpPr/>
          <p:nvPr/>
        </p:nvGrpSpPr>
        <p:grpSpPr>
          <a:xfrm>
            <a:off x="6271098" y="1413498"/>
            <a:ext cx="7797660" cy="4649406"/>
            <a:chOff x="5848302" y="1337298"/>
            <a:chExt cx="7797660" cy="4649406"/>
          </a:xfrm>
        </p:grpSpPr>
        <p:sp>
          <p:nvSpPr>
            <p:cNvPr id="8" name="Picture Placeholder 8">
              <a:extLst>
                <a:ext uri="{FF2B5EF4-FFF2-40B4-BE49-F238E27FC236}">
                  <a16:creationId xmlns:a16="http://schemas.microsoft.com/office/drawing/2014/main" id="{1F123826-BEA4-4F7D-9E2E-24AF36B302B1}"/>
                </a:ext>
                <a:ext uri="{C183D7F6-B498-43B3-948B-1728B52AA6E4}">
                  <adec:decorative xmlns:adec="http://schemas.microsoft.com/office/drawing/2017/decorative" val="1"/>
                </a:ext>
              </a:extLst>
            </p:cNvPr>
            <p:cNvSpPr txBox="1">
              <a:spLocks/>
            </p:cNvSpPr>
            <p:nvPr/>
          </p:nvSpPr>
          <p:spPr>
            <a:xfrm>
              <a:off x="6096001" y="1558882"/>
              <a:ext cx="6096000" cy="4206239"/>
            </a:xfrm>
            <a:prstGeom prst="rect">
              <a:avLst/>
            </a:prstGeom>
            <a:solidFill>
              <a:srgbClr val="E6E6E6"/>
            </a:solidFill>
          </p:spPr>
          <p:txBody>
            <a:bodyPr lIns="0" tIns="0" bIns="14630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Drag &amp; drop your screenshot here </a:t>
              </a:r>
              <a:b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or click or tap icon below </a:t>
              </a:r>
              <a:b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to insert</a:t>
              </a:r>
            </a:p>
          </p:txBody>
        </p:sp>
        <p:grpSp>
          <p:nvGrpSpPr>
            <p:cNvPr id="2" name="Group 1">
              <a:extLst>
                <a:ext uri="{FF2B5EF4-FFF2-40B4-BE49-F238E27FC236}">
                  <a16:creationId xmlns:a16="http://schemas.microsoft.com/office/drawing/2014/main" id="{4A1BC6FE-28A7-465E-B5DD-BD52024BAAA3}"/>
                </a:ext>
              </a:extLst>
            </p:cNvPr>
            <p:cNvGrpSpPr/>
            <p:nvPr/>
          </p:nvGrpSpPr>
          <p:grpSpPr>
            <a:xfrm>
              <a:off x="5848302" y="1337298"/>
              <a:ext cx="7797660" cy="4649406"/>
              <a:chOff x="5848302" y="1337298"/>
              <a:chExt cx="7797660" cy="4649406"/>
            </a:xfrm>
          </p:grpSpPr>
          <p:sp>
            <p:nvSpPr>
              <p:cNvPr id="7" name="Rectangle: Rounded Corners 6">
                <a:extLst>
                  <a:ext uri="{FF2B5EF4-FFF2-40B4-BE49-F238E27FC236}">
                    <a16:creationId xmlns:a16="http://schemas.microsoft.com/office/drawing/2014/main" id="{B05C3DF6-FFD1-4693-A993-80A8C3F8364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descr="Sample model-driven app">
                <a:extLst>
                  <a:ext uri="{FF2B5EF4-FFF2-40B4-BE49-F238E27FC236}">
                    <a16:creationId xmlns:a16="http://schemas.microsoft.com/office/drawing/2014/main" id="{E5BA8634-0313-4BC6-A0C0-95893A347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1558882"/>
                <a:ext cx="7126265" cy="4206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Text Placeholder 4">
            <a:extLst>
              <a:ext uri="{FF2B5EF4-FFF2-40B4-BE49-F238E27FC236}">
                <a16:creationId xmlns:a16="http://schemas.microsoft.com/office/drawing/2014/main" id="{B1601061-C575-4383-9EA7-068AF643E3A9}"/>
              </a:ext>
            </a:extLst>
          </p:cNvPr>
          <p:cNvSpPr txBox="1">
            <a:spLocks/>
          </p:cNvSpPr>
          <p:nvPr/>
        </p:nvSpPr>
        <p:spPr>
          <a:xfrm>
            <a:off x="584200" y="1537599"/>
            <a:ext cx="5511800" cy="4401205"/>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Use Power Apps to rapidly create web and mobile front ends using a drag and drop UI.</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Build once and deploy apps in one click across iOS, Android, Windows, and Web.</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Customize every detail of an app to optimize for specific tasks, roles, and industries. </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Enable pro developers to create re-usable components to share with citizen developers.</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Connect to data using pre-built or custom connectors. </a:t>
            </a:r>
          </a:p>
        </p:txBody>
      </p:sp>
    </p:spTree>
    <p:extLst>
      <p:ext uri="{BB962C8B-B14F-4D97-AF65-F5344CB8AC3E}">
        <p14:creationId xmlns:p14="http://schemas.microsoft.com/office/powerpoint/2010/main" val="3193015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Bent 9">
            <a:extLst>
              <a:ext uri="{FF2B5EF4-FFF2-40B4-BE49-F238E27FC236}">
                <a16:creationId xmlns:a16="http://schemas.microsoft.com/office/drawing/2014/main" id="{4C857B6A-522B-42D4-B76B-D5C3B2A5D7ED}"/>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205A7E2D-B7A5-48D2-928A-CFEDB1110C1F}"/>
              </a:ext>
            </a:extLst>
          </p:cNvPr>
          <p:cNvSpPr>
            <a:spLocks noGrp="1"/>
          </p:cNvSpPr>
          <p:nvPr>
            <p:ph type="title"/>
          </p:nvPr>
        </p:nvSpPr>
        <p:spPr>
          <a:xfrm>
            <a:off x="588263" y="457200"/>
            <a:ext cx="11018520" cy="923330"/>
          </a:xfrm>
        </p:spPr>
        <p:txBody>
          <a:bodyPr/>
          <a:lstStyle/>
          <a:p>
            <a:r>
              <a:rPr lang="en-US" dirty="0">
                <a:cs typeface="Segoe UI"/>
              </a:rPr>
              <a:t>Power Pages </a:t>
            </a:r>
            <a:br>
              <a:rPr lang="en-US" dirty="0"/>
            </a:br>
            <a:r>
              <a:rPr lang="en-US" sz="2400" dirty="0">
                <a:latin typeface="+mn-lt"/>
                <a:cs typeface="Segoe UI"/>
              </a:rPr>
              <a:t>Empower everyone to create websites</a:t>
            </a:r>
          </a:p>
        </p:txBody>
      </p:sp>
      <p:sp>
        <p:nvSpPr>
          <p:cNvPr id="12" name="Text Placeholder 4">
            <a:extLst>
              <a:ext uri="{FF2B5EF4-FFF2-40B4-BE49-F238E27FC236}">
                <a16:creationId xmlns:a16="http://schemas.microsoft.com/office/drawing/2014/main" id="{B1601061-C575-4383-9EA7-068AF643E3A9}"/>
              </a:ext>
            </a:extLst>
          </p:cNvPr>
          <p:cNvSpPr txBox="1">
            <a:spLocks/>
          </p:cNvSpPr>
          <p:nvPr/>
        </p:nvSpPr>
        <p:spPr>
          <a:xfrm>
            <a:off x="584200" y="1537599"/>
            <a:ext cx="5511800" cy="4401205"/>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Use Power Pages to rapidly create secure, low-code business websites.</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Securely store and manage your data in Microsoft </a:t>
            </a:r>
            <a:r>
              <a:rPr kumimoji="0" lang="en-US" sz="2000" b="0" i="0" u="none" strike="noStrike" kern="1200" cap="none" spc="0" normalizeH="0" baseline="0" noProof="0" dirty="0" err="1">
                <a:ln>
                  <a:noFill/>
                </a:ln>
                <a:solidFill>
                  <a:srgbClr val="000000"/>
                </a:solidFill>
                <a:effectLst/>
                <a:uLnTx/>
                <a:uFillTx/>
                <a:latin typeface="Segoe UI"/>
                <a:ea typeface="+mn-ea"/>
                <a:cs typeface="Segoe UI" panose="020B0502040204020203" pitchFamily="34" charset="0"/>
              </a:rPr>
              <a:t>Dataverse</a:t>
            </a: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Get started quickly with templates that are ready to go, out of the box.</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Create pixel perfect sites in the design studio allowing complete control over every aspect of design.</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Build with pro tools and give developers the ability to add rich functionality in Visual Studio Code, </a:t>
            </a:r>
            <a:r>
              <a:rPr kumimoji="0" lang="en-US" sz="2000" b="0" i="0" u="none" strike="noStrike" kern="1200" cap="none" spc="0" normalizeH="0" baseline="0" noProof="0" dirty="0" err="1">
                <a:ln>
                  <a:noFill/>
                </a:ln>
                <a:solidFill>
                  <a:srgbClr val="000000"/>
                </a:solidFill>
                <a:effectLst/>
                <a:uLnTx/>
                <a:uFillTx/>
                <a:latin typeface="Segoe UI"/>
                <a:ea typeface="+mn-ea"/>
                <a:cs typeface="Segoe UI" panose="020B0502040204020203" pitchFamily="34" charset="0"/>
              </a:rPr>
              <a:t>Github</a:t>
            </a: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and Azure DevOps. </a:t>
            </a:r>
          </a:p>
        </p:txBody>
      </p:sp>
      <p:sp>
        <p:nvSpPr>
          <p:cNvPr id="16" name="Picture Placeholder 8">
            <a:extLst>
              <a:ext uri="{FF2B5EF4-FFF2-40B4-BE49-F238E27FC236}">
                <a16:creationId xmlns:a16="http://schemas.microsoft.com/office/drawing/2014/main" id="{B583FB17-FC36-D690-5631-79BAEF40C5DA}"/>
              </a:ext>
              <a:ext uri="{C183D7F6-B498-43B3-948B-1728B52AA6E4}">
                <adec:decorative xmlns:adec="http://schemas.microsoft.com/office/drawing/2017/decorative" val="1"/>
              </a:ext>
            </a:extLst>
          </p:cNvPr>
          <p:cNvSpPr txBox="1">
            <a:spLocks/>
          </p:cNvSpPr>
          <p:nvPr/>
        </p:nvSpPr>
        <p:spPr>
          <a:xfrm>
            <a:off x="6343699" y="1635082"/>
            <a:ext cx="6096000" cy="4206239"/>
          </a:xfrm>
          <a:prstGeom prst="rect">
            <a:avLst/>
          </a:prstGeom>
          <a:solidFill>
            <a:srgbClr val="E6E6E6"/>
          </a:solidFill>
        </p:spPr>
        <p:txBody>
          <a:bodyPr lIns="0" tIns="0" bIns="14630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Drag &amp; drop your screenshot here </a:t>
            </a:r>
            <a:b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or click or tap icon below </a:t>
            </a:r>
            <a:b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to insert</a:t>
            </a:r>
          </a:p>
        </p:txBody>
      </p:sp>
      <p:grpSp>
        <p:nvGrpSpPr>
          <p:cNvPr id="21" name="Group 20">
            <a:extLst>
              <a:ext uri="{FF2B5EF4-FFF2-40B4-BE49-F238E27FC236}">
                <a16:creationId xmlns:a16="http://schemas.microsoft.com/office/drawing/2014/main" id="{527FBB4C-4E6A-0DC1-97F3-95C6D4D26F62}"/>
              </a:ext>
            </a:extLst>
          </p:cNvPr>
          <p:cNvGrpSpPr/>
          <p:nvPr/>
        </p:nvGrpSpPr>
        <p:grpSpPr>
          <a:xfrm>
            <a:off x="6290559" y="1413498"/>
            <a:ext cx="6433226" cy="4649406"/>
            <a:chOff x="6096000" y="1413498"/>
            <a:chExt cx="6433226" cy="4649406"/>
          </a:xfrm>
        </p:grpSpPr>
        <p:sp>
          <p:nvSpPr>
            <p:cNvPr id="18" name="Rectangle: Rounded Corners 17">
              <a:extLst>
                <a:ext uri="{FF2B5EF4-FFF2-40B4-BE49-F238E27FC236}">
                  <a16:creationId xmlns:a16="http://schemas.microsoft.com/office/drawing/2014/main" id="{7D68EC47-6C5F-3770-B85C-02D306D5F1EC}"/>
                </a:ext>
                <a:ext uri="{C183D7F6-B498-43B3-948B-1728B52AA6E4}">
                  <adec:decorative xmlns:adec="http://schemas.microsoft.com/office/drawing/2017/decorative" val="1"/>
                </a:ext>
              </a:extLst>
            </p:cNvPr>
            <p:cNvSpPr/>
            <p:nvPr/>
          </p:nvSpPr>
          <p:spPr bwMode="auto">
            <a:xfrm>
              <a:off x="6096000" y="1413498"/>
              <a:ext cx="6433226"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6B4910B4-53F9-F96C-5080-65A6CFBF71F5}"/>
                </a:ext>
              </a:extLst>
            </p:cNvPr>
            <p:cNvPicPr>
              <a:picLocks noChangeAspect="1"/>
            </p:cNvPicPr>
            <p:nvPr/>
          </p:nvPicPr>
          <p:blipFill>
            <a:blip r:embed="rId4"/>
            <a:stretch>
              <a:fillRect/>
            </a:stretch>
          </p:blipFill>
          <p:spPr>
            <a:xfrm>
              <a:off x="6343699" y="1595344"/>
              <a:ext cx="5961905" cy="4285714"/>
            </a:xfrm>
            <a:prstGeom prst="rect">
              <a:avLst/>
            </a:prstGeom>
          </p:spPr>
        </p:pic>
      </p:grpSp>
    </p:spTree>
    <p:extLst>
      <p:ext uri="{BB962C8B-B14F-4D97-AF65-F5344CB8AC3E}">
        <p14:creationId xmlns:p14="http://schemas.microsoft.com/office/powerpoint/2010/main" val="3899189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Bent 6">
            <a:extLst>
              <a:ext uri="{FF2B5EF4-FFF2-40B4-BE49-F238E27FC236}">
                <a16:creationId xmlns:a16="http://schemas.microsoft.com/office/drawing/2014/main" id="{DCC28086-2E92-4944-90F6-B6959407C2CF}"/>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24CA3AC6-7951-47E0-8E50-24CE553299A1}"/>
              </a:ext>
            </a:extLst>
          </p:cNvPr>
          <p:cNvSpPr txBox="1">
            <a:spLocks/>
          </p:cNvSpPr>
          <p:nvPr/>
        </p:nvSpPr>
        <p:spPr>
          <a:xfrm>
            <a:off x="584200" y="1537599"/>
            <a:ext cx="5511800" cy="3785652"/>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Expand and improve business processes with integrated RPA workflows. </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Send automatic reminders for past</a:t>
            </a:r>
            <a:b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due tasks. </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Move business data between systems on a schedule. </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Connect to over 300 other data sources or any publicly available API. </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Create a flow once and enable makers to use it across the Power Platform. </a:t>
            </a:r>
          </a:p>
        </p:txBody>
      </p:sp>
      <p:sp>
        <p:nvSpPr>
          <p:cNvPr id="4" name="Title 3">
            <a:extLst>
              <a:ext uri="{FF2B5EF4-FFF2-40B4-BE49-F238E27FC236}">
                <a16:creationId xmlns:a16="http://schemas.microsoft.com/office/drawing/2014/main" id="{205A7E2D-B7A5-48D2-928A-CFEDB1110C1F}"/>
              </a:ext>
            </a:extLst>
          </p:cNvPr>
          <p:cNvSpPr>
            <a:spLocks noGrp="1"/>
          </p:cNvSpPr>
          <p:nvPr>
            <p:ph type="title"/>
          </p:nvPr>
        </p:nvSpPr>
        <p:spPr>
          <a:xfrm>
            <a:off x="588263" y="457200"/>
            <a:ext cx="11018520" cy="1477328"/>
          </a:xfrm>
        </p:spPr>
        <p:txBody>
          <a:bodyPr/>
          <a:lstStyle/>
          <a:p>
            <a:r>
              <a:rPr lang="en-US"/>
              <a:t>Power Automate </a:t>
            </a:r>
            <a:br>
              <a:rPr lang="en-US"/>
            </a:br>
            <a:r>
              <a:rPr lang="en-US" sz="2400">
                <a:latin typeface="+mn-lt"/>
              </a:rPr>
              <a:t>Automate business processes across Power Platform </a:t>
            </a:r>
            <a:br>
              <a:rPr lang="en-US"/>
            </a:br>
            <a:endParaRPr lang="en-US"/>
          </a:p>
        </p:txBody>
      </p:sp>
      <p:grpSp>
        <p:nvGrpSpPr>
          <p:cNvPr id="12" name="Group 11">
            <a:extLst>
              <a:ext uri="{FF2B5EF4-FFF2-40B4-BE49-F238E27FC236}">
                <a16:creationId xmlns:a16="http://schemas.microsoft.com/office/drawing/2014/main" id="{2D3C993F-B1BF-40E2-B6DA-69983BF6669D}"/>
              </a:ext>
            </a:extLst>
          </p:cNvPr>
          <p:cNvGrpSpPr/>
          <p:nvPr/>
        </p:nvGrpSpPr>
        <p:grpSpPr>
          <a:xfrm>
            <a:off x="6280826" y="1413498"/>
            <a:ext cx="7797660" cy="4649406"/>
            <a:chOff x="12452302" y="1413498"/>
            <a:chExt cx="7797660" cy="4649406"/>
          </a:xfrm>
        </p:grpSpPr>
        <p:sp>
          <p:nvSpPr>
            <p:cNvPr id="16" name="Rectangle: Rounded Corners 15">
              <a:extLst>
                <a:ext uri="{FF2B5EF4-FFF2-40B4-BE49-F238E27FC236}">
                  <a16:creationId xmlns:a16="http://schemas.microsoft.com/office/drawing/2014/main" id="{B97CD7D2-43EA-4E1D-9105-4C72EB028EC5}"/>
                </a:ext>
                <a:ext uri="{C183D7F6-B498-43B3-948B-1728B52AA6E4}">
                  <adec:decorative xmlns:adec="http://schemas.microsoft.com/office/drawing/2017/decorative" val="1"/>
                </a:ext>
              </a:extLst>
            </p:cNvPr>
            <p:cNvSpPr/>
            <p:nvPr/>
          </p:nvSpPr>
          <p:spPr bwMode="auto">
            <a:xfrm>
              <a:off x="12452302" y="14134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descr="A screenshot of a computer&#10;&#10;Description automatically generated">
              <a:extLst>
                <a:ext uri="{FF2B5EF4-FFF2-40B4-BE49-F238E27FC236}">
                  <a16:creationId xmlns:a16="http://schemas.microsoft.com/office/drawing/2014/main" id="{BB8B97F4-D86C-4C64-939F-B2FF91A7D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01" y="1635082"/>
              <a:ext cx="7432223" cy="4190900"/>
            </a:xfrm>
            <a:prstGeom prst="rect">
              <a:avLst/>
            </a:prstGeom>
          </p:spPr>
        </p:pic>
      </p:grpSp>
    </p:spTree>
    <p:extLst>
      <p:ext uri="{BB962C8B-B14F-4D97-AF65-F5344CB8AC3E}">
        <p14:creationId xmlns:p14="http://schemas.microsoft.com/office/powerpoint/2010/main" val="2112671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1190-FCBF-443A-A83F-C92EE5413DD9}"/>
              </a:ext>
            </a:extLst>
          </p:cNvPr>
          <p:cNvSpPr>
            <a:spLocks noGrp="1"/>
          </p:cNvSpPr>
          <p:nvPr>
            <p:ph type="title"/>
          </p:nvPr>
        </p:nvSpPr>
        <p:spPr>
          <a:xfrm>
            <a:off x="588263" y="457200"/>
            <a:ext cx="11018520" cy="923330"/>
          </a:xfrm>
        </p:spPr>
        <p:txBody>
          <a:bodyPr/>
          <a:lstStyle/>
          <a:p>
            <a:r>
              <a:rPr lang="en-US"/>
              <a:t>Power BI </a:t>
            </a:r>
            <a:br>
              <a:rPr lang="en-US"/>
            </a:br>
            <a:r>
              <a:rPr lang="en-US" sz="2400">
                <a:latin typeface="+mn-lt"/>
              </a:rPr>
              <a:t>AI infused experiences with the familiarity of Office</a:t>
            </a:r>
          </a:p>
        </p:txBody>
      </p:sp>
      <p:grpSp>
        <p:nvGrpSpPr>
          <p:cNvPr id="11" name="Group 10">
            <a:extLst>
              <a:ext uri="{FF2B5EF4-FFF2-40B4-BE49-F238E27FC236}">
                <a16:creationId xmlns:a16="http://schemas.microsoft.com/office/drawing/2014/main" id="{7E5DB12B-E95C-4253-B2B4-768F642A3425}"/>
              </a:ext>
            </a:extLst>
          </p:cNvPr>
          <p:cNvGrpSpPr/>
          <p:nvPr/>
        </p:nvGrpSpPr>
        <p:grpSpPr>
          <a:xfrm>
            <a:off x="6193280" y="1413498"/>
            <a:ext cx="7797660" cy="4649406"/>
            <a:chOff x="12452302" y="1413498"/>
            <a:chExt cx="7797660" cy="4649406"/>
          </a:xfrm>
        </p:grpSpPr>
        <p:sp>
          <p:nvSpPr>
            <p:cNvPr id="14" name="Rectangle: Rounded Corners 13">
              <a:extLst>
                <a:ext uri="{FF2B5EF4-FFF2-40B4-BE49-F238E27FC236}">
                  <a16:creationId xmlns:a16="http://schemas.microsoft.com/office/drawing/2014/main" id="{3A369FBE-D10F-46E9-9003-73C9188290B8}"/>
                </a:ext>
                <a:ext uri="{C183D7F6-B498-43B3-948B-1728B52AA6E4}">
                  <adec:decorative xmlns:adec="http://schemas.microsoft.com/office/drawing/2017/decorative" val="1"/>
                </a:ext>
              </a:extLst>
            </p:cNvPr>
            <p:cNvSpPr/>
            <p:nvPr/>
          </p:nvSpPr>
          <p:spPr bwMode="auto">
            <a:xfrm>
              <a:off x="12452302" y="14134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3E3F75A6-AB76-4B5E-9CBC-8C6B76299CF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00001" y="1635082"/>
              <a:ext cx="6669023" cy="4206239"/>
            </a:xfrm>
            <a:prstGeom prst="rect">
              <a:avLst/>
            </a:prstGeom>
            <a:noFill/>
            <a:ln w="3175">
              <a:solidFill>
                <a:schemeClr val="bg1"/>
              </a:solidFill>
            </a:ln>
          </p:spPr>
        </p:pic>
      </p:grpSp>
      <p:sp>
        <p:nvSpPr>
          <p:cNvPr id="4" name="Arrow: Bent 3">
            <a:extLst>
              <a:ext uri="{FF2B5EF4-FFF2-40B4-BE49-F238E27FC236}">
                <a16:creationId xmlns:a16="http://schemas.microsoft.com/office/drawing/2014/main" id="{CE60149B-E8C6-485C-A478-53903ED1B595}"/>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9372145E-DAD2-43B4-9022-F04314640856}"/>
              </a:ext>
            </a:extLst>
          </p:cNvPr>
          <p:cNvSpPr txBox="1">
            <a:spLocks/>
          </p:cNvSpPr>
          <p:nvPr/>
        </p:nvSpPr>
        <p:spPr>
          <a:xfrm>
            <a:off x="584200" y="1537599"/>
            <a:ext cx="5511800" cy="3170099"/>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Enable everyone to create real time dashboards &amp; interactive reports using</a:t>
            </a:r>
            <a:b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low-code tools and pre-built formats. </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Empower end-users to explore and personalize visuals based on their</a:t>
            </a:r>
            <a:b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unique needs.</a:t>
            </a:r>
          </a:p>
          <a:p>
            <a:pPr marL="342900" marR="0" lvl="0" indent="-342900" algn="l" defTabSz="932742" rtl="0" eaLnBrk="1" fontAlgn="auto" latinLnBrk="0" hangingPunct="1">
              <a:lnSpc>
                <a:spcPct val="100000"/>
              </a:lnSpc>
              <a:spcBef>
                <a:spcPts val="1224"/>
              </a:spcBef>
              <a:spcAft>
                <a:spcPts val="0"/>
              </a:spcAft>
              <a:buClr>
                <a:srgbClr val="000000"/>
              </a:buClr>
              <a:buSzPct val="100000"/>
              <a:buFont typeface="Wingdings" panose="05000000000000000000" pitchFamily="2" charset="2"/>
              <a:buBlip>
                <a:blip r:embed="rId4"/>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Add dynamic, interactive narratives to reports with the flexibility to edit language and format.</a:t>
            </a:r>
          </a:p>
        </p:txBody>
      </p:sp>
    </p:spTree>
    <p:extLst>
      <p:ext uri="{BB962C8B-B14F-4D97-AF65-F5344CB8AC3E}">
        <p14:creationId xmlns:p14="http://schemas.microsoft.com/office/powerpoint/2010/main" val="183247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1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1_Dynamics 365">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5892</Words>
  <Application>Microsoft Office PowerPoint</Application>
  <PresentationFormat>Widescreen</PresentationFormat>
  <Paragraphs>512</Paragraphs>
  <Slides>35</Slides>
  <Notes>34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35</vt:i4>
      </vt:variant>
    </vt:vector>
  </HeadingPairs>
  <TitlesOfParts>
    <vt:vector size="49" baseType="lpstr">
      <vt:lpstr>Arial</vt:lpstr>
      <vt:lpstr>Calibri</vt:lpstr>
      <vt:lpstr>Calibri Light</vt:lpstr>
      <vt:lpstr>Consolas</vt:lpstr>
      <vt:lpstr>Segoe UI</vt:lpstr>
      <vt:lpstr>Segoe UI  </vt:lpstr>
      <vt:lpstr>Segoe UI Light</vt:lpstr>
      <vt:lpstr>Segoe UI Semibold</vt:lpstr>
      <vt:lpstr>Segoe UI Semilight</vt:lpstr>
      <vt:lpstr>Wingdings</vt:lpstr>
      <vt:lpstr>2_Office Theme</vt:lpstr>
      <vt:lpstr>BA PowerPlatofrm Template Lines 083120</vt:lpstr>
      <vt:lpstr>1_BA PowerPlatofrm Template Lines 083120</vt:lpstr>
      <vt:lpstr>1_Dynamics 365</vt:lpstr>
      <vt:lpstr>Power Platform Basics</vt:lpstr>
      <vt:lpstr>PowerPoint Presentation</vt:lpstr>
      <vt:lpstr>What is Power Platform? </vt:lpstr>
      <vt:lpstr>PowerPoint Presentation</vt:lpstr>
      <vt:lpstr>Power Platform: Everyone’s platform for transformation </vt:lpstr>
      <vt:lpstr>Power Apps  Empower everyone to create apps</vt:lpstr>
      <vt:lpstr>Power Pages  Empower everyone to create websites</vt:lpstr>
      <vt:lpstr>Power Automate  Automate business processes across Power Platform  </vt:lpstr>
      <vt:lpstr>Power BI  AI infused experiences with the familiarity of Office</vt:lpstr>
      <vt:lpstr>Power Virtual Agents  Automate business processes across Power Platform  </vt:lpstr>
      <vt:lpstr>PowerPoint Presentation</vt:lpstr>
      <vt:lpstr>PowerPoint Presentation</vt:lpstr>
      <vt:lpstr>PowerPoint Presentation</vt:lpstr>
      <vt:lpstr>Power Platform is everyone’s platform for low-code transformation</vt:lpstr>
      <vt:lpstr>PowerPoint Presentation</vt:lpstr>
      <vt:lpstr>Power Platform + Microsoft 365</vt:lpstr>
      <vt:lpstr>Power Platform integration with Microsoft Teams</vt:lpstr>
      <vt:lpstr>PowerPoint Presentation</vt:lpstr>
      <vt:lpstr>The platform extensibility model Power Platform across Microsoft 365, Dynamics 365, and Azure</vt:lpstr>
      <vt:lpstr>Accelerate code-first and low-code development</vt:lpstr>
      <vt:lpstr>Build, deploy, and manage a governance system</vt:lpstr>
      <vt:lpstr>Challenge 1 Power Platform Environment</vt:lpstr>
      <vt:lpstr>Challenge #1 Power Platform Environment</vt:lpstr>
      <vt:lpstr>Challenge 2 Build an AI Model to Extract Order Data</vt:lpstr>
      <vt:lpstr>Challenge #2 Build an AI Model to Extract Order Data</vt:lpstr>
      <vt:lpstr>Challenge 3 Extract Order Data to Dataverse Using Power Automate </vt:lpstr>
      <vt:lpstr>Challenge 3 Extract Order Data to Dataverse Using Power Automate</vt:lpstr>
      <vt:lpstr>Challenge 4 Approval Process</vt:lpstr>
      <vt:lpstr>Challenge 4 Approval Process</vt:lpstr>
      <vt:lpstr>Challenge 5 Build a Power App</vt:lpstr>
      <vt:lpstr>Challenge 5 Build a Power App</vt:lpstr>
      <vt:lpstr>Challenges 6 - 9 Teams Integration Power BI Reporting &amp; Integration Power Virtual Agent Chatbot Application Lifecycle Management</vt:lpstr>
      <vt:lpstr>Challenges 6,7,8,&amp;9 More </vt:lpstr>
      <vt:lpstr>Get started with Power Platform</vt:lpstr>
      <vt:lpstr>Thank You for Attending! https://aka.ms/wth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2022-05-07T20:57:19Z</dcterms:created>
  <dcterms:modified xsi:type="dcterms:W3CDTF">2022-12-09T13:57:26Z</dcterms:modified>
</cp:coreProperties>
</file>